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80" r:id="rId2"/>
    <p:sldId id="281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4660"/>
  </p:normalViewPr>
  <p:slideViewPr>
    <p:cSldViewPr>
      <p:cViewPr>
        <p:scale>
          <a:sx n="120" d="100"/>
          <a:sy n="120" d="100"/>
        </p:scale>
        <p:origin x="1134" y="-3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7260-7120-40C9-B7A4-48294729508D}" type="datetimeFigureOut">
              <a:rPr kumimoji="1" lang="ja-JP" altLang="en-US" smtClean="0"/>
              <a:t>2013/6/27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C8139-85DC-4760-A4A9-16F24566F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78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4CA6-7C41-42AA-B433-9D8B78F700B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B8C96-798C-4230-BD0E-ABC7EE64FAC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3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C8D1C-7F29-43E4-A885-F7A22A0888D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6F62D-42E2-45FE-8689-857A518982C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4F3F-DBA1-4135-B110-3C3A4B3E82F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5431-C96C-4711-967B-742251CCAB4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D39DA-A451-4999-B4C3-D605582788D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62937-AD95-4EA8-8964-495C9EBC87A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6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7AD9-EDF6-4A94-8CFC-695DDE6BBE1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13B4-85C4-4E59-A82F-E2C5A7AB668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5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7A0D-1D41-43ED-91F2-2460B22A73ED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74442-18A8-4F76-B21D-D4F9E490205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4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EF65-B309-406A-B38E-2CAA7259484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A830-7CF9-4B45-B9A1-5FDF5B04491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3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CFB1-5A59-43D6-8AEC-B989BE63B59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7F1A-286F-475A-B9A2-8C0F674A91B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5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C4FA9-FE0E-4236-92CE-F4E4DA0DAA7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20E2-77C2-4DF5-AF5B-26A8D73A4CC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9EEF-3AC4-458B-9F5F-41E2FC8FE37B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1E61-C8F8-4CD3-9519-273934090BA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3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A4396-3024-465F-9ACF-27892652E75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2013/6/27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7E0FC-9920-4587-81F2-F6F38F48EE9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7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0" y="8532440"/>
            <a:ext cx="2492896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 sz="1600" dirty="0" smtClean="0">
                <a:solidFill>
                  <a:prstClr val="black">
                    <a:tint val="75000"/>
                  </a:prstClr>
                </a:solidFill>
              </a:rPr>
              <a:t>ご所属・氏名</a:t>
            </a:r>
            <a:r>
              <a:rPr lang="ja-JP" altLang="en-US" dirty="0" smtClean="0">
                <a:solidFill>
                  <a:prstClr val="black">
                    <a:tint val="75000"/>
                  </a:prstClr>
                </a:solidFill>
              </a:rPr>
              <a:t>（任意：　研究上の目的にのみ参照し公開しません）：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413082" y="4218317"/>
            <a:ext cx="3003354" cy="35338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13083" y="4864510"/>
            <a:ext cx="2995806" cy="14361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上矢印 16"/>
          <p:cNvSpPr/>
          <p:nvPr/>
        </p:nvSpPr>
        <p:spPr>
          <a:xfrm>
            <a:off x="2959650" y="3724761"/>
            <a:ext cx="938688" cy="216216"/>
          </a:xfrm>
          <a:prstGeom prst="upArrow">
            <a:avLst>
              <a:gd name="adj1" fmla="val 45733"/>
              <a:gd name="adj2" fmla="val 6768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60350" y="3059113"/>
            <a:ext cx="4537075" cy="1081087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ja-JP" altLang="en-US" b="1" dirty="0">
              <a:solidFill>
                <a:srgbClr val="FF9900"/>
              </a:solidFill>
              <a:latin typeface="ＭＳ Ｐゴシック"/>
              <a:ea typeface="ＭＳ Ｐゴシック"/>
            </a:endParaRPr>
          </a:p>
        </p:txBody>
      </p:sp>
      <p:grpSp>
        <p:nvGrpSpPr>
          <p:cNvPr id="3076" name="グループ化 23"/>
          <p:cNvGrpSpPr>
            <a:grpSpLocks/>
          </p:cNvGrpSpPr>
          <p:nvPr/>
        </p:nvGrpSpPr>
        <p:grpSpPr bwMode="auto">
          <a:xfrm>
            <a:off x="409157" y="1691680"/>
            <a:ext cx="6039692" cy="6120681"/>
            <a:chOff x="1661441" y="2393566"/>
            <a:chExt cx="3591816" cy="5137700"/>
          </a:xfrm>
          <a:noFill/>
        </p:grpSpPr>
        <p:sp>
          <p:nvSpPr>
            <p:cNvPr id="2052" name="サブタイトル 2"/>
            <p:cNvSpPr txBox="1">
              <a:spLocks/>
            </p:cNvSpPr>
            <p:nvPr/>
          </p:nvSpPr>
          <p:spPr bwMode="auto">
            <a:xfrm>
              <a:off x="1661442" y="2393566"/>
              <a:ext cx="2609710" cy="1885992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ja-JP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“What for?” </a:t>
              </a:r>
              <a:r>
                <a:rPr lang="en-US" altLang="ja-JP" sz="14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Intention / Aim of Data Analysis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en-US" altLang="ja-JP" sz="1400" b="1" dirty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  <a:defRPr/>
              </a:pPr>
              <a:endParaRPr lang="en-US" altLang="ja-JP" sz="1600" b="1" dirty="0" smtClean="0">
                <a:solidFill>
                  <a:srgbClr val="00B0F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Analysis Tool / Method 1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:</a:t>
              </a:r>
              <a:r>
                <a:rPr lang="ja-JP" altLang="en-US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　</a:t>
              </a:r>
              <a:endPara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Expected 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Outcomes </a:t>
              </a: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1:</a:t>
              </a:r>
              <a:r>
                <a:rPr lang="ja-JP" altLang="en-US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　</a:t>
              </a:r>
              <a:endPara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altLang="ja-JP" sz="1100" b="1" dirty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Analysis 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Tool / Method </a:t>
              </a: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2:</a:t>
              </a:r>
              <a:r>
                <a:rPr lang="ja-JP" altLang="en-US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 </a:t>
              </a:r>
              <a:endParaRPr lang="en-US" altLang="ja-JP" sz="11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Expected 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Outcomes </a:t>
              </a: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2:</a:t>
              </a:r>
              <a:endParaRPr lang="en-US" altLang="ja-JP" sz="11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</p:txBody>
        </p:sp>
        <p:sp>
          <p:nvSpPr>
            <p:cNvPr id="2053" name="サブタイトル 2"/>
            <p:cNvSpPr txBox="1">
              <a:spLocks/>
            </p:cNvSpPr>
            <p:nvPr/>
          </p:nvSpPr>
          <p:spPr bwMode="auto">
            <a:xfrm>
              <a:off x="1661441" y="4279559"/>
              <a:ext cx="3591816" cy="3251707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defRPr/>
              </a:pPr>
              <a:r>
                <a:rPr lang="ja-JP" altLang="en-US" sz="1400" b="1" dirty="0" smtClean="0">
                  <a:solidFill>
                    <a:srgbClr val="00B050"/>
                  </a:solidFill>
                  <a:latin typeface="ＭＳ Ｐゴシック"/>
                  <a:ea typeface="ＭＳ Ｐゴシック"/>
                </a:rPr>
                <a:t>　　　　　　　　　</a:t>
              </a:r>
              <a:endParaRPr lang="en-US" altLang="ja-JP" sz="1400" b="1" dirty="0" smtClean="0">
                <a:solidFill>
                  <a:srgbClr val="00B050"/>
                </a:solidFill>
                <a:latin typeface="ＭＳ Ｐゴシック"/>
                <a:ea typeface="ＭＳ Ｐゴシック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altLang="ja-JP" sz="1400" b="1" dirty="0">
                <a:solidFill>
                  <a:srgbClr val="00B0F0"/>
                </a:solidFill>
                <a:latin typeface="ＭＳ Ｐゴシック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</p:txBody>
        </p:sp>
      </p:grpSp>
      <p:sp>
        <p:nvSpPr>
          <p:cNvPr id="2054" name="サブタイトル 2"/>
          <p:cNvSpPr txBox="1">
            <a:spLocks/>
          </p:cNvSpPr>
          <p:nvPr/>
        </p:nvSpPr>
        <p:spPr bwMode="auto">
          <a:xfrm>
            <a:off x="0" y="7815904"/>
            <a:ext cx="3428999" cy="132809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“How collected?”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Collection of Data</a:t>
            </a:r>
            <a:endParaRPr lang="en-US" altLang="ja-JP" sz="1600" b="1" dirty="0" smtClean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55" name="サブタイトル 2"/>
          <p:cNvSpPr txBox="1">
            <a:spLocks/>
          </p:cNvSpPr>
          <p:nvPr/>
        </p:nvSpPr>
        <p:spPr bwMode="auto">
          <a:xfrm>
            <a:off x="3428999" y="7812360"/>
            <a:ext cx="3456385" cy="133164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“Any </a:t>
            </a: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costs</a:t>
            </a: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Costs for Collecting Data</a:t>
            </a:r>
            <a:endParaRPr lang="en-US" altLang="ja-JP" sz="1600" b="1" dirty="0" smtClean="0">
              <a:solidFill>
                <a:srgbClr val="00B050"/>
              </a:solidFill>
              <a:ea typeface="ＭＳ Ｐゴシック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ja-JP" b="1" dirty="0">
              <a:solidFill>
                <a:srgbClr val="00B0F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056" name="サブタイトル 2"/>
          <p:cNvSpPr txBox="1">
            <a:spLocks/>
          </p:cNvSpPr>
          <p:nvPr/>
        </p:nvSpPr>
        <p:spPr bwMode="auto">
          <a:xfrm>
            <a:off x="0" y="0"/>
            <a:ext cx="3429000" cy="169168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“What follows?” </a:t>
            </a:r>
            <a:r>
              <a: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Unintentional Effects</a:t>
            </a:r>
            <a:endParaRPr lang="en-US" altLang="ja-JP" sz="1100" b="1" dirty="0" smtClean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57" name="サブタイトル 2"/>
          <p:cNvSpPr txBox="1">
            <a:spLocks/>
          </p:cNvSpPr>
          <p:nvPr/>
        </p:nvSpPr>
        <p:spPr bwMode="auto">
          <a:xfrm>
            <a:off x="3429000" y="0"/>
            <a:ext cx="3429000" cy="169168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“Helpful to whom else?”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Other Users</a:t>
            </a:r>
            <a:endParaRPr lang="en-US" altLang="ja-JP" sz="1400" b="1" dirty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altLang="ja-JP" sz="1400" b="1" dirty="0">
              <a:solidFill>
                <a:srgbClr val="00B0F0"/>
              </a:solidFill>
              <a:latin typeface="ＭＳ Ｐゴシック"/>
              <a:ea typeface="ＭＳ Ｐゴシック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altLang="ja-JP" sz="1400" b="1" dirty="0" smtClean="0">
              <a:solidFill>
                <a:srgbClr val="00B050"/>
              </a:solidFill>
              <a:latin typeface="ＭＳ Ｐゴシック"/>
              <a:ea typeface="ＭＳ Ｐゴシック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altLang="ja-JP" b="1" dirty="0">
              <a:solidFill>
                <a:srgbClr val="00B050"/>
              </a:solidFill>
              <a:latin typeface="ＭＳ Ｐゴシック"/>
              <a:ea typeface="ＭＳ Ｐゴシック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ja-JP" altLang="en-US" b="1" dirty="0">
              <a:solidFill>
                <a:srgbClr val="00B05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060" name="正方形/長方形 22"/>
          <p:cNvSpPr>
            <a:spLocks noChangeArrowheads="1"/>
          </p:cNvSpPr>
          <p:nvPr/>
        </p:nvSpPr>
        <p:spPr bwMode="auto">
          <a:xfrm>
            <a:off x="252830" y="3946441"/>
            <a:ext cx="3060259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  Data Name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5" name="曲折矢印 24"/>
          <p:cNvSpPr/>
          <p:nvPr/>
        </p:nvSpPr>
        <p:spPr bwMode="auto">
          <a:xfrm rot="16200000">
            <a:off x="-1367251" y="3103554"/>
            <a:ext cx="3188286" cy="364533"/>
          </a:xfrm>
          <a:prstGeom prst="bentArrow">
            <a:avLst>
              <a:gd name="adj1" fmla="val 91286"/>
              <a:gd name="adj2" fmla="val 50000"/>
              <a:gd name="adj3" fmla="val 50000"/>
              <a:gd name="adj4" fmla="val 7307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" y="0"/>
            <a:ext cx="6857996" cy="9144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51310"/>
              </p:ext>
            </p:extLst>
          </p:nvPr>
        </p:nvGraphicFramePr>
        <p:xfrm>
          <a:off x="3438758" y="6614780"/>
          <a:ext cx="3329452" cy="12018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75636"/>
                <a:gridCol w="475636"/>
                <a:gridCol w="475636"/>
                <a:gridCol w="475636"/>
                <a:gridCol w="475636"/>
                <a:gridCol w="475636"/>
                <a:gridCol w="475636"/>
              </a:tblGrid>
              <a:tr h="447425"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Attrib.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Attrib.</a:t>
                      </a:r>
                      <a:endParaRPr kumimoji="1" lang="en-US" altLang="ja-JP" sz="9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50051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50051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50051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曲折矢印 30"/>
          <p:cNvSpPr/>
          <p:nvPr/>
        </p:nvSpPr>
        <p:spPr bwMode="auto">
          <a:xfrm rot="5400000" flipH="1">
            <a:off x="5957787" y="2155358"/>
            <a:ext cx="1363889" cy="436536"/>
          </a:xfrm>
          <a:prstGeom prst="bentArrow">
            <a:avLst>
              <a:gd name="adj1" fmla="val 69884"/>
              <a:gd name="adj2" fmla="val 50000"/>
              <a:gd name="adj3" fmla="val 50000"/>
              <a:gd name="adj4" fmla="val 4804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7533" y="7247487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rgbClr val="00B050"/>
                </a:solidFill>
              </a:rPr>
              <a:t>Sample</a:t>
            </a:r>
          </a:p>
          <a:p>
            <a:r>
              <a:rPr lang="ja-JP" altLang="en-US" sz="1100" b="1" dirty="0" smtClean="0">
                <a:solidFill>
                  <a:srgbClr val="00B050"/>
                </a:solidFill>
              </a:rPr>
              <a:t>（偽で可）</a:t>
            </a:r>
            <a:endParaRPr kumimoji="1" lang="ja-JP" alt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28997" y="5503771"/>
            <a:ext cx="3032412" cy="84638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Note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-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Feel free to leave comments.</a:t>
            </a: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400" b="1" dirty="0" smtClean="0">
              <a:solidFill>
                <a:srgbClr val="00B050"/>
              </a:solidFill>
            </a:endParaRPr>
          </a:p>
        </p:txBody>
      </p:sp>
      <p:sp>
        <p:nvSpPr>
          <p:cNvPr id="26" name="正方形/長方形 22"/>
          <p:cNvSpPr>
            <a:spLocks noChangeArrowheads="1"/>
          </p:cNvSpPr>
          <p:nvPr/>
        </p:nvSpPr>
        <p:spPr bwMode="auto">
          <a:xfrm>
            <a:off x="396597" y="4559325"/>
            <a:ext cx="3032397" cy="30518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Description of Data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5234" y="6304254"/>
            <a:ext cx="3023763" cy="150810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Format of Data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-</a:t>
            </a:r>
            <a:r>
              <a:rPr lang="en-US" altLang="ja-JP" sz="12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Check all that apply.</a:t>
            </a:r>
            <a:endParaRPr lang="en-US" altLang="ja-JP" sz="14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</a:t>
            </a:r>
            <a:r>
              <a:rPr lang="en-US" altLang="ja-JP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2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Table</a:t>
            </a:r>
            <a:r>
              <a:rPr lang="ja-JP" altLang="en-US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(RDB)</a:t>
            </a:r>
            <a:endParaRPr kumimoji="1" lang="en-US" altLang="ja-JP" sz="1100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</a:t>
            </a:r>
            <a:r>
              <a:rPr lang="en-US" altLang="ja-JP" sz="1100" dirty="0" smtClean="0">
                <a:solidFill>
                  <a:srgbClr val="00B050"/>
                </a:solidFill>
              </a:rPr>
              <a:t>  Time Series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Graph</a:t>
            </a:r>
            <a:endParaRPr lang="en-US" altLang="ja-JP" sz="1100" dirty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Markup Language (XML, HTML etc.)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Text (</a:t>
            </a:r>
            <a:r>
              <a:rPr lang="en-US" altLang="ja-JP" sz="1100" dirty="0">
                <a:solidFill>
                  <a:srgbClr val="00B050"/>
                </a:solidFill>
              </a:rPr>
              <a:t>i</a:t>
            </a:r>
            <a:r>
              <a:rPr lang="en-US" altLang="ja-JP" sz="1100" dirty="0" smtClean="0">
                <a:solidFill>
                  <a:srgbClr val="00B050"/>
                </a:solidFill>
              </a:rPr>
              <a:t>ncl. paper,</a:t>
            </a:r>
            <a:r>
              <a:rPr lang="ja-JP" altLang="en-US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article, letter, etc</a:t>
            </a:r>
            <a:r>
              <a:rPr lang="en-US" altLang="ja-JP" sz="1100" dirty="0">
                <a:solidFill>
                  <a:srgbClr val="00B050"/>
                </a:solidFill>
              </a:rPr>
              <a:t>.</a:t>
            </a:r>
            <a:r>
              <a:rPr lang="en-US" altLang="ja-JP" sz="11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Image </a:t>
            </a:r>
            <a:r>
              <a:rPr lang="en-US" altLang="ja-JP" sz="1100" dirty="0" smtClean="0">
                <a:solidFill>
                  <a:srgbClr val="00B050"/>
                </a:solidFill>
              </a:rPr>
              <a:t>and Sound</a:t>
            </a:r>
            <a:endParaRPr lang="en-US" altLang="ja-JP" sz="1100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Other {specify:                                        }</a:t>
            </a:r>
            <a:endParaRPr lang="en-US" altLang="ja-JP" sz="1100" dirty="0" smtClean="0">
              <a:solidFill>
                <a:srgbClr val="00B050"/>
              </a:solidFill>
            </a:endParaRPr>
          </a:p>
        </p:txBody>
      </p:sp>
      <p:sp>
        <p:nvSpPr>
          <p:cNvPr id="27" name="上矢印 26"/>
          <p:cNvSpPr/>
          <p:nvPr/>
        </p:nvSpPr>
        <p:spPr>
          <a:xfrm>
            <a:off x="6421463" y="3059113"/>
            <a:ext cx="399470" cy="3245142"/>
          </a:xfrm>
          <a:prstGeom prst="upArrow">
            <a:avLst>
              <a:gd name="adj1" fmla="val 75143"/>
              <a:gd name="adj2" fmla="val 6093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28" name="上矢印 27"/>
          <p:cNvSpPr/>
          <p:nvPr/>
        </p:nvSpPr>
        <p:spPr>
          <a:xfrm rot="5400000">
            <a:off x="3198177" y="8310009"/>
            <a:ext cx="790336" cy="328703"/>
          </a:xfrm>
          <a:prstGeom prst="upArrow">
            <a:avLst>
              <a:gd name="adj1" fmla="val 45733"/>
              <a:gd name="adj2" fmla="val 6768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29" name="上矢印 28"/>
          <p:cNvSpPr/>
          <p:nvPr/>
        </p:nvSpPr>
        <p:spPr>
          <a:xfrm>
            <a:off x="53261" y="4864511"/>
            <a:ext cx="351971" cy="2951394"/>
          </a:xfrm>
          <a:prstGeom prst="upArrow">
            <a:avLst>
              <a:gd name="adj1" fmla="val 75143"/>
              <a:gd name="adj2" fmla="val 7443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28996" y="4226498"/>
            <a:ext cx="3027403" cy="127727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</a:p>
          <a:p>
            <a:r>
              <a:rPr lang="en-US" altLang="ja-JP" sz="1100" b="1" dirty="0">
                <a:solidFill>
                  <a:srgbClr val="00B050"/>
                </a:solidFill>
              </a:rPr>
              <a:t>@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08888" y="6308583"/>
            <a:ext cx="22153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b="1" dirty="0" smtClean="0">
                <a:solidFill>
                  <a:srgbClr val="00B050"/>
                </a:solidFill>
              </a:rPr>
              <a:t>.</a:t>
            </a:r>
            <a:endParaRPr lang="ja-JP" altLang="en-US" dirty="0"/>
          </a:p>
        </p:txBody>
      </p:sp>
      <p:sp>
        <p:nvSpPr>
          <p:cNvPr id="34" name="正方形/長方形 22"/>
          <p:cNvSpPr>
            <a:spLocks noChangeArrowheads="1"/>
          </p:cNvSpPr>
          <p:nvPr/>
        </p:nvSpPr>
        <p:spPr bwMode="auto">
          <a:xfrm>
            <a:off x="3423985" y="6307002"/>
            <a:ext cx="3344227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Data Sample </a:t>
            </a:r>
            <a:r>
              <a:rPr lang="en-US" altLang="ja-JP" sz="105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– </a:t>
            </a:r>
            <a:r>
              <a:rPr lang="en-US" altLang="ja-JP" sz="105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Values </a:t>
            </a:r>
            <a:r>
              <a:rPr lang="en-US" altLang="ja-JP" sz="105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can be </a:t>
            </a:r>
            <a:r>
              <a:rPr lang="en-US" altLang="ja-JP" sz="105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fake.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97426" y="1688137"/>
            <a:ext cx="1624038" cy="230063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“Any tips?”</a:t>
            </a:r>
          </a:p>
          <a:p>
            <a:r>
              <a:rPr lang="en-US" altLang="ja-JP" sz="1050" b="1" dirty="0" smtClean="0">
                <a:solidFill>
                  <a:srgbClr val="00B050"/>
                </a:solidFill>
              </a:rPr>
              <a:t>Tips for Data Analysis</a:t>
            </a:r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40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</p:txBody>
      </p:sp>
      <p:sp>
        <p:nvSpPr>
          <p:cNvPr id="30" name="正方形/長方形 22"/>
          <p:cNvSpPr>
            <a:spLocks noChangeArrowheads="1"/>
          </p:cNvSpPr>
          <p:nvPr/>
        </p:nvSpPr>
        <p:spPr bwMode="auto">
          <a:xfrm>
            <a:off x="3313089" y="3937103"/>
            <a:ext cx="3284567" cy="314444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Attributes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413082" y="4218317"/>
            <a:ext cx="3003354" cy="35338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Historical Data of Earthquakes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13083" y="4864510"/>
            <a:ext cx="2995806" cy="14361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Time series data (1983.04-2013.05) of earthquakes occurring in</a:t>
            </a:r>
            <a:r>
              <a:rPr lang="ja-JP" altLang="en-US" sz="1200" dirty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the Japanese islands and the near seas.</a:t>
            </a:r>
            <a:endParaRPr kumimoji="1" lang="ja-JP" altLang="en-US" dirty="0"/>
          </a:p>
        </p:txBody>
      </p:sp>
      <p:sp>
        <p:nvSpPr>
          <p:cNvPr id="17" name="上矢印 16"/>
          <p:cNvSpPr/>
          <p:nvPr/>
        </p:nvSpPr>
        <p:spPr>
          <a:xfrm>
            <a:off x="2959650" y="3724761"/>
            <a:ext cx="938688" cy="216216"/>
          </a:xfrm>
          <a:prstGeom prst="upArrow">
            <a:avLst>
              <a:gd name="adj1" fmla="val 45733"/>
              <a:gd name="adj2" fmla="val 6768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60350" y="3059113"/>
            <a:ext cx="4537075" cy="1081087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ja-JP" altLang="en-US" b="1" dirty="0">
              <a:solidFill>
                <a:srgbClr val="FF9900"/>
              </a:solidFill>
              <a:latin typeface="ＭＳ Ｐゴシック"/>
              <a:ea typeface="ＭＳ Ｐゴシック"/>
            </a:endParaRPr>
          </a:p>
        </p:txBody>
      </p:sp>
      <p:grpSp>
        <p:nvGrpSpPr>
          <p:cNvPr id="3076" name="グループ化 23"/>
          <p:cNvGrpSpPr>
            <a:grpSpLocks/>
          </p:cNvGrpSpPr>
          <p:nvPr/>
        </p:nvGrpSpPr>
        <p:grpSpPr bwMode="auto">
          <a:xfrm>
            <a:off x="409157" y="1691680"/>
            <a:ext cx="6039692" cy="6120681"/>
            <a:chOff x="1661441" y="2393566"/>
            <a:chExt cx="3591816" cy="5137700"/>
          </a:xfrm>
          <a:noFill/>
        </p:grpSpPr>
        <p:sp>
          <p:nvSpPr>
            <p:cNvPr id="2052" name="サブタイトル 2"/>
            <p:cNvSpPr txBox="1">
              <a:spLocks/>
            </p:cNvSpPr>
            <p:nvPr/>
          </p:nvSpPr>
          <p:spPr bwMode="auto">
            <a:xfrm>
              <a:off x="1661442" y="2393566"/>
              <a:ext cx="2609710" cy="1885992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ja-JP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“What for?” </a:t>
              </a:r>
              <a:r>
                <a:rPr lang="en-US" altLang="ja-JP" sz="14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Intention / Aim of Data Analysis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200" dirty="0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Discovering hidden patterns of earthquakes</a:t>
              </a:r>
              <a:endParaRPr lang="en-US" altLang="ja-JP" sz="1400" dirty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altLang="ja-JP" sz="1200" b="1" dirty="0" smtClean="0">
                <a:solidFill>
                  <a:srgbClr val="00B0F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Analysis Tool / Method 1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:</a:t>
              </a:r>
              <a:r>
                <a:rPr lang="ja-JP" altLang="en-US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　</a:t>
              </a:r>
              <a:r>
                <a:rPr lang="en-US" altLang="ja-JP" sz="900" dirty="0" err="1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Apriori</a:t>
              </a:r>
              <a:endParaRPr lang="en-US" altLang="ja-JP" sz="9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Expected </a:t>
              </a:r>
              <a:r>
                <a:rPr lang="en-US" altLang="ja-JP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Outcomes </a:t>
              </a: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1:</a:t>
              </a:r>
              <a:r>
                <a:rPr lang="ja-JP" altLang="en-US" sz="1100" b="1" dirty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　</a:t>
              </a:r>
              <a:r>
                <a:rPr lang="en-US" altLang="ja-JP" sz="900" dirty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Areas tending to quake simultaneously</a:t>
              </a:r>
              <a:r>
                <a:rPr lang="ja-JP" altLang="en-US" sz="900" dirty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or consecutively.</a:t>
              </a:r>
              <a:endPara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900" dirty="0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Ex. Western Yamanashi prefecture  </a:t>
              </a:r>
              <a:r>
                <a:rPr lang="ja-JP" altLang="en-US" sz="900" dirty="0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← </a:t>
              </a:r>
              <a:r>
                <a:rPr lang="en-US" altLang="ja-JP" sz="900" dirty="0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Northern Gunma Prefecture</a:t>
              </a:r>
              <a:endParaRPr lang="en-US" altLang="ja-JP" sz="900" b="1" dirty="0">
                <a:solidFill>
                  <a:srgbClr val="00B050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Analysis Tool / Method 2:</a:t>
              </a:r>
              <a:r>
                <a:rPr lang="ja-JP" altLang="en-US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  </a:t>
              </a:r>
              <a:r>
                <a:rPr lang="en-US" altLang="ja-JP" sz="900" dirty="0" smtClean="0"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Frequency analysis + ID3</a:t>
              </a:r>
              <a:endParaRPr lang="en-US" altLang="ja-JP" sz="11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 lvl="0">
                <a:spcBef>
                  <a:spcPct val="20000"/>
                </a:spcBef>
                <a:defRPr/>
              </a:pPr>
              <a:r>
                <a:rPr lang="en-US" altLang="ja-JP" sz="1100" b="1" dirty="0" smtClean="0">
                  <a:solidFill>
                    <a:srgbClr val="00B050"/>
                  </a:solidFill>
                  <a:ea typeface="ＭＳ Ｐゴシック"/>
                  <a:cs typeface="Arial" panose="020B0604020202020204" pitchFamily="34" charset="0"/>
                </a:rPr>
                <a:t>Expected Outcomes 2: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Frequency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before and after 2011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by areas</a:t>
              </a:r>
            </a:p>
            <a:p>
              <a:pPr lvl="0">
                <a:spcBef>
                  <a:spcPct val="20000"/>
                </a:spcBef>
                <a:defRPr/>
              </a:pP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Ex.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West of </a:t>
              </a:r>
              <a:r>
                <a:rPr lang="en-US" altLang="ja-JP" sz="900" dirty="0" err="1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Aizu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Lucida Handwriting" panose="03010101010101010101" pitchFamily="66" charset="0"/>
                  <a:ea typeface="ＭＳ Ｐゴシック"/>
                  <a:cs typeface="Arial" panose="020B0604020202020204" pitchFamily="34" charset="0"/>
                </a:rPr>
                <a:t> … Increased after 2011</a:t>
              </a:r>
            </a:p>
            <a:p>
              <a:pPr lvl="0">
                <a:spcBef>
                  <a:spcPct val="20000"/>
                </a:spcBef>
                <a:defRPr/>
              </a:pPr>
              <a:endParaRPr lang="en-US" altLang="ja-JP" sz="900" b="1" dirty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altLang="ja-JP" sz="11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</p:txBody>
        </p:sp>
        <p:sp>
          <p:nvSpPr>
            <p:cNvPr id="2053" name="サブタイトル 2"/>
            <p:cNvSpPr txBox="1">
              <a:spLocks/>
            </p:cNvSpPr>
            <p:nvPr/>
          </p:nvSpPr>
          <p:spPr bwMode="auto">
            <a:xfrm>
              <a:off x="1661441" y="4279559"/>
              <a:ext cx="3591816" cy="3251707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defRPr/>
              </a:pPr>
              <a:r>
                <a:rPr lang="ja-JP" altLang="en-US" sz="1400" b="1" dirty="0" smtClean="0">
                  <a:solidFill>
                    <a:srgbClr val="00B050"/>
                  </a:solidFill>
                  <a:latin typeface="ＭＳ Ｐゴシック"/>
                  <a:ea typeface="ＭＳ Ｐゴシック"/>
                </a:rPr>
                <a:t>　　　　　　　　　</a:t>
              </a:r>
              <a:endParaRPr lang="en-US" altLang="ja-JP" sz="1400" b="1" dirty="0" smtClean="0">
                <a:solidFill>
                  <a:srgbClr val="00B050"/>
                </a:solidFill>
                <a:latin typeface="ＭＳ Ｐゴシック"/>
                <a:ea typeface="ＭＳ Ｐゴシック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altLang="ja-JP" sz="1400" b="1" dirty="0">
                <a:solidFill>
                  <a:srgbClr val="00B0F0"/>
                </a:solidFill>
                <a:latin typeface="ＭＳ Ｐゴシック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 smtClean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  <a:p>
              <a:pPr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ja-JP" sz="1200" b="1" dirty="0">
                <a:solidFill>
                  <a:srgbClr val="00B050"/>
                </a:solidFill>
                <a:latin typeface="Corbel" panose="020B0503020204020204" pitchFamily="34" charset="0"/>
                <a:ea typeface="ＭＳ Ｐゴシック"/>
              </a:endParaRPr>
            </a:p>
          </p:txBody>
        </p:sp>
      </p:grpSp>
      <p:sp>
        <p:nvSpPr>
          <p:cNvPr id="2055" name="サブタイトル 2"/>
          <p:cNvSpPr txBox="1">
            <a:spLocks/>
          </p:cNvSpPr>
          <p:nvPr/>
        </p:nvSpPr>
        <p:spPr bwMode="auto">
          <a:xfrm>
            <a:off x="3428999" y="7812361"/>
            <a:ext cx="3456385" cy="1331639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“Any </a:t>
            </a: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costs</a:t>
            </a: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Costs for Collecting Data</a:t>
            </a:r>
            <a:endParaRPr lang="en-US" altLang="ja-JP" sz="1600" b="1" dirty="0" smtClean="0">
              <a:solidFill>
                <a:srgbClr val="00B050"/>
              </a:solidFill>
              <a:ea typeface="ＭＳ Ｐゴシック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ja-JP" b="1" dirty="0">
              <a:solidFill>
                <a:srgbClr val="00B0F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056" name="サブタイトル 2"/>
          <p:cNvSpPr txBox="1">
            <a:spLocks/>
          </p:cNvSpPr>
          <p:nvPr/>
        </p:nvSpPr>
        <p:spPr bwMode="auto">
          <a:xfrm>
            <a:off x="0" y="0"/>
            <a:ext cx="3429000" cy="169168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“What follows?” </a:t>
            </a:r>
            <a:r>
              <a: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Unintentional </a:t>
            </a:r>
            <a:r>
              <a: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Effects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Noticed that there are certain areas and certain time zones where earthquake data are likely to be missing.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This finding will help enhance  future data collection.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Also discovered the relationships between earthquakes and  weather.</a:t>
            </a:r>
            <a:endParaRPr lang="en-US" altLang="ja-JP" sz="1000" dirty="0" smtClean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57" name="サブタイトル 2"/>
          <p:cNvSpPr txBox="1">
            <a:spLocks/>
          </p:cNvSpPr>
          <p:nvPr/>
        </p:nvSpPr>
        <p:spPr bwMode="auto">
          <a:xfrm>
            <a:off x="3429000" y="0"/>
            <a:ext cx="3429000" cy="169168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“Helpful to whom else?”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Other Users</a:t>
            </a:r>
            <a:endParaRPr lang="en-US" altLang="ja-JP" sz="1400" b="1" dirty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altLang="ja-JP" sz="1000" dirty="0" smtClean="0">
              <a:solidFill>
                <a:prstClr val="black"/>
              </a:solidFill>
              <a:latin typeface="Lucida Handwriting" panose="03010101010101010101" pitchFamily="66" charset="0"/>
              <a:ea typeface="ＭＳ Ｐゴシック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Insurance companies are likely to be interested in this analysis.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altLang="ja-JP" sz="1000" dirty="0" smtClean="0">
              <a:solidFill>
                <a:prstClr val="black"/>
              </a:solidFill>
              <a:latin typeface="Lucida Handwriting" panose="03010101010101010101" pitchFamily="66" charset="0"/>
              <a:ea typeface="ＭＳ Ｐゴシック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The relationships between earthquakes and weather may be interesting to </a:t>
            </a:r>
            <a:r>
              <a:rPr lang="ja-JP" altLang="en-US" sz="1000" dirty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meteorologists.</a:t>
            </a:r>
            <a:endParaRPr lang="ja-JP" altLang="en-US" b="1" dirty="0">
              <a:solidFill>
                <a:srgbClr val="00B05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060" name="正方形/長方形 22"/>
          <p:cNvSpPr>
            <a:spLocks noChangeArrowheads="1"/>
          </p:cNvSpPr>
          <p:nvPr/>
        </p:nvSpPr>
        <p:spPr bwMode="auto">
          <a:xfrm>
            <a:off x="252830" y="3946441"/>
            <a:ext cx="3060259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  Data Name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5" name="曲折矢印 24"/>
          <p:cNvSpPr/>
          <p:nvPr/>
        </p:nvSpPr>
        <p:spPr bwMode="auto">
          <a:xfrm rot="16200000">
            <a:off x="-1367251" y="3103554"/>
            <a:ext cx="3188286" cy="364533"/>
          </a:xfrm>
          <a:prstGeom prst="bentArrow">
            <a:avLst>
              <a:gd name="adj1" fmla="val 91286"/>
              <a:gd name="adj2" fmla="val 50000"/>
              <a:gd name="adj3" fmla="val 50000"/>
              <a:gd name="adj4" fmla="val 7307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" y="0"/>
            <a:ext cx="6857996" cy="9144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03158"/>
              </p:ext>
            </p:extLst>
          </p:nvPr>
        </p:nvGraphicFramePr>
        <p:xfrm>
          <a:off x="3438758" y="6614780"/>
          <a:ext cx="3329454" cy="11975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12719"/>
                <a:gridCol w="373667"/>
                <a:gridCol w="720080"/>
                <a:gridCol w="432048"/>
                <a:gridCol w="432048"/>
                <a:gridCol w="458892"/>
              </a:tblGrid>
              <a:tr h="411563">
                <a:tc>
                  <a:txBody>
                    <a:bodyPr/>
                    <a:lstStyle/>
                    <a:p>
                      <a:r>
                        <a:rPr lang="en-US" altLang="ja-JP" sz="600" dirty="0" smtClean="0"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Date</a:t>
                      </a:r>
                      <a:endParaRPr kumimoji="1" lang="en-US" altLang="ja-JP" sz="6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dirty="0" smtClean="0"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M.</a:t>
                      </a:r>
                      <a:endParaRPr kumimoji="1" lang="en-US" altLang="ja-JP" sz="6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dk1"/>
                          </a:solidFill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Place</a:t>
                      </a:r>
                      <a:endParaRPr kumimoji="1" lang="en-US" altLang="ja-JP" sz="6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dk1"/>
                          </a:solidFill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Lat.</a:t>
                      </a:r>
                      <a:endParaRPr kumimoji="1" lang="en-US" altLang="ja-JP" sz="6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Long.</a:t>
                      </a:r>
                      <a:endParaRPr kumimoji="1" lang="en-US" altLang="ja-JP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dirty="0" smtClean="0"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Depth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  <a:ea typeface="ＭＳ Ｐゴシック"/>
                          <a:cs typeface="Arial" panose="020B0604020202020204" pitchFamily="34" charset="0"/>
                        </a:rPr>
                        <a:t>(km)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8427"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13.5.24.0044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3.3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err="1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Hyuganada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131.6</a:t>
                      </a:r>
                      <a:endParaRPr kumimoji="1" lang="ja-JP" altLang="en-US" sz="600" dirty="0" smtClean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32.0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20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</a:tr>
              <a:tr h="253795"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13.5.23.2316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4.2</a:t>
                      </a:r>
                      <a:endParaRPr kumimoji="1" lang="ja-JP" altLang="en-US" sz="600" dirty="0" smtClean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err="1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Hamadouri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140.7</a:t>
                      </a:r>
                      <a:endParaRPr kumimoji="1" lang="ja-JP" altLang="en-US" sz="600" dirty="0" smtClean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37.1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10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</a:tr>
              <a:tr h="253795"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…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2.1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err="1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Aizu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139.4</a:t>
                      </a:r>
                      <a:endParaRPr kumimoji="1" lang="ja-JP" altLang="en-US" sz="600" dirty="0" smtClean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37.0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Lucida Handwriting" panose="03010101010101010101" pitchFamily="66" charset="0"/>
                        </a:rPr>
                        <a:t>?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曲折矢印 30"/>
          <p:cNvSpPr/>
          <p:nvPr/>
        </p:nvSpPr>
        <p:spPr bwMode="auto">
          <a:xfrm rot="5400000" flipH="1">
            <a:off x="5957787" y="2155358"/>
            <a:ext cx="1363889" cy="436536"/>
          </a:xfrm>
          <a:prstGeom prst="bentArrow">
            <a:avLst>
              <a:gd name="adj1" fmla="val 69884"/>
              <a:gd name="adj2" fmla="val 50000"/>
              <a:gd name="adj3" fmla="val 50000"/>
              <a:gd name="adj4" fmla="val 4804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7533" y="7247487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rgbClr val="00B050"/>
                </a:solidFill>
              </a:rPr>
              <a:t>Sample</a:t>
            </a:r>
          </a:p>
          <a:p>
            <a:r>
              <a:rPr lang="ja-JP" altLang="en-US" sz="1100" b="1" dirty="0" smtClean="0">
                <a:solidFill>
                  <a:srgbClr val="00B050"/>
                </a:solidFill>
              </a:rPr>
              <a:t>（偽で可）</a:t>
            </a:r>
            <a:endParaRPr kumimoji="1" lang="ja-JP" alt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28997" y="5503771"/>
            <a:ext cx="3032412" cy="84638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Note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-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Feel free to leave comments.</a:t>
            </a: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400" b="1" dirty="0" smtClean="0">
              <a:solidFill>
                <a:srgbClr val="00B050"/>
              </a:solidFill>
            </a:endParaRPr>
          </a:p>
        </p:txBody>
      </p:sp>
      <p:sp>
        <p:nvSpPr>
          <p:cNvPr id="26" name="正方形/長方形 22"/>
          <p:cNvSpPr>
            <a:spLocks noChangeArrowheads="1"/>
          </p:cNvSpPr>
          <p:nvPr/>
        </p:nvSpPr>
        <p:spPr bwMode="auto">
          <a:xfrm>
            <a:off x="396597" y="4559325"/>
            <a:ext cx="3032397" cy="30518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Description of Data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5234" y="6304254"/>
            <a:ext cx="3023763" cy="152349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Format of Data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-</a:t>
            </a:r>
            <a:r>
              <a:rPr lang="en-US" altLang="ja-JP" sz="12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1050" b="1" dirty="0" smtClean="0">
                <a:solidFill>
                  <a:srgbClr val="00B050"/>
                </a:solidFill>
              </a:rPr>
              <a:t>Check all that apply.</a:t>
            </a:r>
            <a:endParaRPr lang="en-US" altLang="ja-JP" sz="1400" b="1" dirty="0" smtClean="0">
              <a:solidFill>
                <a:srgbClr val="00B050"/>
              </a:solidFill>
            </a:endParaRPr>
          </a:p>
          <a:p>
            <a:r>
              <a:rPr lang="ja-JP" altLang="en-US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✔</a:t>
            </a:r>
            <a:r>
              <a:rPr lang="en-US" altLang="ja-JP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2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Table</a:t>
            </a:r>
            <a:r>
              <a:rPr lang="ja-JP" altLang="en-US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(RDB)</a:t>
            </a:r>
            <a:endParaRPr kumimoji="1" lang="en-US" altLang="ja-JP" sz="1100" dirty="0" smtClean="0">
              <a:solidFill>
                <a:srgbClr val="00B050"/>
              </a:solidFill>
            </a:endParaRPr>
          </a:p>
          <a:p>
            <a:r>
              <a:rPr lang="ja-JP" altLang="en-US" sz="1100" dirty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✔</a:t>
            </a:r>
            <a:r>
              <a:rPr lang="en-US" altLang="ja-JP" sz="1100" dirty="0" smtClean="0">
                <a:solidFill>
                  <a:srgbClr val="00B050"/>
                </a:solidFill>
              </a:rPr>
              <a:t>  </a:t>
            </a:r>
            <a:r>
              <a:rPr lang="en-US" altLang="ja-JP" sz="1100" dirty="0" smtClean="0">
                <a:solidFill>
                  <a:srgbClr val="00B050"/>
                </a:solidFill>
              </a:rPr>
              <a:t>Time Series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Graph</a:t>
            </a:r>
            <a:endParaRPr lang="en-US" altLang="ja-JP" sz="1100" dirty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Markup Language (XML, HTML etc.)</a:t>
            </a:r>
          </a:p>
          <a:p>
            <a:r>
              <a:rPr lang="ja-JP" altLang="en-US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✔</a:t>
            </a:r>
            <a:r>
              <a:rPr lang="en-US" altLang="ja-JP" sz="1100" b="1" dirty="0" smtClean="0">
                <a:solidFill>
                  <a:srgbClr val="00B050"/>
                </a:solidFill>
              </a:rPr>
              <a:t>  </a:t>
            </a:r>
            <a:r>
              <a:rPr lang="en-US" altLang="ja-JP" sz="1100" dirty="0" smtClean="0">
                <a:solidFill>
                  <a:srgbClr val="00B050"/>
                </a:solidFill>
              </a:rPr>
              <a:t>Text (</a:t>
            </a:r>
            <a:r>
              <a:rPr lang="en-US" altLang="ja-JP" sz="1100" dirty="0">
                <a:solidFill>
                  <a:srgbClr val="00B050"/>
                </a:solidFill>
              </a:rPr>
              <a:t>i</a:t>
            </a:r>
            <a:r>
              <a:rPr lang="en-US" altLang="ja-JP" sz="1100" dirty="0" smtClean="0">
                <a:solidFill>
                  <a:srgbClr val="00B050"/>
                </a:solidFill>
              </a:rPr>
              <a:t>ncl. paper,</a:t>
            </a:r>
            <a:r>
              <a:rPr lang="ja-JP" altLang="en-US" sz="1100" dirty="0" smtClean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article, letter, etc</a:t>
            </a:r>
            <a:r>
              <a:rPr lang="en-US" altLang="ja-JP" sz="1100" dirty="0">
                <a:solidFill>
                  <a:srgbClr val="00B050"/>
                </a:solidFill>
              </a:rPr>
              <a:t>.</a:t>
            </a:r>
            <a:r>
              <a:rPr lang="en-US" altLang="ja-JP" sz="11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Image and Sound</a:t>
            </a: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__  </a:t>
            </a:r>
            <a:r>
              <a:rPr lang="en-US" altLang="ja-JP" sz="1100" dirty="0" smtClean="0">
                <a:solidFill>
                  <a:srgbClr val="00B050"/>
                </a:solidFill>
              </a:rPr>
              <a:t>Other {specify:</a:t>
            </a:r>
            <a:r>
              <a:rPr lang="en-US" altLang="ja-JP" sz="1100" dirty="0">
                <a:solidFill>
                  <a:srgbClr val="00B050"/>
                </a:solidFill>
              </a:rPr>
              <a:t> </a:t>
            </a:r>
            <a:r>
              <a:rPr lang="en-US" altLang="ja-JP" sz="1100" dirty="0" smtClean="0">
                <a:solidFill>
                  <a:srgbClr val="00B050"/>
                </a:solidFill>
              </a:rPr>
              <a:t>                                       }</a:t>
            </a:r>
          </a:p>
        </p:txBody>
      </p:sp>
      <p:sp>
        <p:nvSpPr>
          <p:cNvPr id="27" name="上矢印 26"/>
          <p:cNvSpPr/>
          <p:nvPr/>
        </p:nvSpPr>
        <p:spPr>
          <a:xfrm>
            <a:off x="6421463" y="3059113"/>
            <a:ext cx="399470" cy="3245142"/>
          </a:xfrm>
          <a:prstGeom prst="upArrow">
            <a:avLst>
              <a:gd name="adj1" fmla="val 75143"/>
              <a:gd name="adj2" fmla="val 6093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28" name="上矢印 27"/>
          <p:cNvSpPr/>
          <p:nvPr/>
        </p:nvSpPr>
        <p:spPr>
          <a:xfrm rot="5400000">
            <a:off x="3198177" y="8310009"/>
            <a:ext cx="790336" cy="328703"/>
          </a:xfrm>
          <a:prstGeom prst="upArrow">
            <a:avLst>
              <a:gd name="adj1" fmla="val 45733"/>
              <a:gd name="adj2" fmla="val 6768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29" name="上矢印 28"/>
          <p:cNvSpPr/>
          <p:nvPr/>
        </p:nvSpPr>
        <p:spPr>
          <a:xfrm>
            <a:off x="53261" y="4864511"/>
            <a:ext cx="351971" cy="2951394"/>
          </a:xfrm>
          <a:prstGeom prst="upArrow">
            <a:avLst>
              <a:gd name="adj1" fmla="val 75143"/>
              <a:gd name="adj2" fmla="val 7443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1F497D">
                  <a:lumMod val="60000"/>
                  <a:lumOff val="40000"/>
                </a:srgbClr>
              </a:solidFill>
              <a:latin typeface="ＭＳ Ｐゴシック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28996" y="4226498"/>
            <a:ext cx="3027403" cy="129266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Date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Magnitude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Place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Latitude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Longitude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 smtClean="0">
                <a:solidFill>
                  <a:srgbClr val="00B050"/>
                </a:solidFill>
              </a:rPr>
              <a:t>@</a:t>
            </a:r>
            <a:r>
              <a:rPr lang="en-US" altLang="ja-JP" sz="1100" dirty="0" smtClean="0"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Depth</a:t>
            </a:r>
            <a:endParaRPr lang="en-US" altLang="ja-JP" sz="1100" b="1" dirty="0" smtClean="0">
              <a:solidFill>
                <a:srgbClr val="00B050"/>
              </a:solidFill>
            </a:endParaRPr>
          </a:p>
          <a:p>
            <a:r>
              <a:rPr lang="en-US" altLang="ja-JP" sz="1100" b="1" dirty="0">
                <a:solidFill>
                  <a:srgbClr val="00B050"/>
                </a:solidFill>
              </a:rPr>
              <a:t>@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08888" y="6308583"/>
            <a:ext cx="22153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b="1" dirty="0" smtClean="0">
                <a:solidFill>
                  <a:srgbClr val="00B050"/>
                </a:solidFill>
              </a:rPr>
              <a:t>.</a:t>
            </a:r>
            <a:endParaRPr lang="ja-JP" altLang="en-US" dirty="0"/>
          </a:p>
        </p:txBody>
      </p:sp>
      <p:sp>
        <p:nvSpPr>
          <p:cNvPr id="34" name="正方形/長方形 22"/>
          <p:cNvSpPr>
            <a:spLocks noChangeArrowheads="1"/>
          </p:cNvSpPr>
          <p:nvPr/>
        </p:nvSpPr>
        <p:spPr bwMode="auto">
          <a:xfrm>
            <a:off x="3423985" y="6307002"/>
            <a:ext cx="3344227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Data Sample </a:t>
            </a:r>
            <a:r>
              <a:rPr lang="en-US" altLang="ja-JP" sz="105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– </a:t>
            </a:r>
            <a:r>
              <a:rPr lang="en-US" altLang="ja-JP" sz="105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Values </a:t>
            </a:r>
            <a:r>
              <a:rPr lang="en-US" altLang="ja-JP" sz="1050" b="1" dirty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can be </a:t>
            </a:r>
            <a:r>
              <a:rPr lang="en-US" altLang="ja-JP" sz="105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fake.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97426" y="1688137"/>
            <a:ext cx="1624038" cy="230063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“Any tips?”</a:t>
            </a:r>
          </a:p>
          <a:p>
            <a:r>
              <a:rPr lang="en-US" altLang="ja-JP" sz="1050" b="1" dirty="0" smtClean="0">
                <a:solidFill>
                  <a:srgbClr val="00B050"/>
                </a:solidFill>
              </a:rPr>
              <a:t>Tips for Data Analysis</a:t>
            </a:r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05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  <a:p>
            <a:endParaRPr lang="en-US" altLang="ja-JP" sz="1400" b="1" dirty="0">
              <a:solidFill>
                <a:srgbClr val="00B050"/>
              </a:solidFill>
            </a:endParaRPr>
          </a:p>
          <a:p>
            <a:endParaRPr lang="en-US" altLang="ja-JP" sz="1050" b="1" dirty="0" smtClean="0">
              <a:solidFill>
                <a:srgbClr val="00B050"/>
              </a:solidFill>
            </a:endParaRPr>
          </a:p>
        </p:txBody>
      </p:sp>
      <p:sp>
        <p:nvSpPr>
          <p:cNvPr id="30" name="正方形/長方形 22"/>
          <p:cNvSpPr>
            <a:spLocks noChangeArrowheads="1"/>
          </p:cNvSpPr>
          <p:nvPr/>
        </p:nvSpPr>
        <p:spPr bwMode="auto">
          <a:xfrm>
            <a:off x="3313089" y="3937103"/>
            <a:ext cx="3284567" cy="314444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400" b="1" dirty="0" smtClean="0">
                <a:solidFill>
                  <a:prstClr val="white"/>
                </a:solidFill>
                <a:ea typeface="ＭＳ Ｐゴシック"/>
                <a:cs typeface="Arial" panose="020B0604020202020204" pitchFamily="34" charset="0"/>
              </a:rPr>
              <a:t>Attributes</a:t>
            </a:r>
            <a:endParaRPr lang="en-US" altLang="ja-JP" sz="1400" b="1" dirty="0">
              <a:solidFill>
                <a:prstClr val="white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54" name="サブタイトル 2"/>
          <p:cNvSpPr txBox="1">
            <a:spLocks/>
          </p:cNvSpPr>
          <p:nvPr/>
        </p:nvSpPr>
        <p:spPr bwMode="auto">
          <a:xfrm>
            <a:off x="0" y="7815904"/>
            <a:ext cx="3428999" cy="132809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“How collected?”</a:t>
            </a:r>
            <a:r>
              <a:rPr lang="en-US" altLang="ja-JP" sz="1200" b="1" dirty="0" smtClean="0">
                <a:solidFill>
                  <a:srgbClr val="00B050"/>
                </a:solidFill>
                <a:ea typeface="ＭＳ Ｐゴシック"/>
                <a:cs typeface="Arial" panose="020B0604020202020204" pitchFamily="34" charset="0"/>
              </a:rPr>
              <a:t> Collection of Data</a:t>
            </a:r>
          </a:p>
          <a:p>
            <a:pPr algn="ctr">
              <a:spcBef>
                <a:spcPct val="20000"/>
              </a:spcBef>
              <a:defRPr/>
            </a:pPr>
            <a:endParaRPr lang="en-US" altLang="ja-JP" sz="1200" dirty="0" smtClean="0">
              <a:solidFill>
                <a:prstClr val="black"/>
              </a:solidFill>
              <a:latin typeface="Lucida Handwriting" panose="03010101010101010101" pitchFamily="66" charset="0"/>
              <a:ea typeface="ＭＳ Ｐゴシック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Observed by seismometers in each area.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000" dirty="0" smtClean="0">
                <a:solidFill>
                  <a:prstClr val="black"/>
                </a:solidFill>
                <a:latin typeface="Lucida Handwriting" panose="03010101010101010101" pitchFamily="66" charset="0"/>
                <a:ea typeface="ＭＳ Ｐゴシック"/>
                <a:cs typeface="Arial" panose="020B0604020202020204" pitchFamily="34" charset="0"/>
              </a:rPr>
              <a:t>Downloadable at the Meteorological Agency’s website.</a:t>
            </a:r>
            <a:endParaRPr lang="en-US" altLang="ja-JP" sz="1000" dirty="0" smtClean="0">
              <a:solidFill>
                <a:srgbClr val="00B0F0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 rot="21113754">
            <a:off x="1868579" y="5350247"/>
            <a:ext cx="5110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kumimoji="1" lang="ja-JP" altLang="en-US" dirty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434</Words>
  <Application>Microsoft Office PowerPoint</Application>
  <PresentationFormat>画面に合わせる (4:3)</PresentationFormat>
  <Paragraphs>155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Corbel</vt:lpstr>
      <vt:lpstr>Lucida Handwriting</vt:lpstr>
      <vt:lpstr>Verdana</vt:lpstr>
      <vt:lpstr>4_Office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素材名</dc:title>
  <dc:creator>Yukio Ohsawa</dc:creator>
  <cp:lastModifiedBy>Chang Liu</cp:lastModifiedBy>
  <cp:revision>145</cp:revision>
  <cp:lastPrinted>2013-06-27T02:56:37Z</cp:lastPrinted>
  <dcterms:created xsi:type="dcterms:W3CDTF">2011-10-26T03:50:51Z</dcterms:created>
  <dcterms:modified xsi:type="dcterms:W3CDTF">2013-06-27T02:56:39Z</dcterms:modified>
</cp:coreProperties>
</file>