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4"/>
  </p:notesMasterIdLst>
  <p:sldIdLst>
    <p:sldId id="280" r:id="rId2"/>
    <p:sldId id="281" r:id="rId3"/>
  </p:sldIdLst>
  <p:sldSz cx="6858000" cy="9144000" type="screen4x3"/>
  <p:notesSz cx="6735763" cy="9866313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ＭＳ Ｐゴシック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ＭＳ Ｐゴシック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ＭＳ Ｐゴシック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ＭＳ Ｐゴシック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ＭＳ Ｐゴシック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itchFamily="34" charset="0"/>
        <a:ea typeface="ＭＳ Ｐゴシック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itchFamily="34" charset="0"/>
        <a:ea typeface="ＭＳ Ｐゴシック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itchFamily="34" charset="0"/>
        <a:ea typeface="ＭＳ Ｐゴシック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itchFamily="34" charset="0"/>
        <a:ea typeface="ＭＳ Ｐゴシック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505E3EF-67EA-436B-97B2-0124C06EBD24}" styleName="中間スタイル 4 - アクセント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515" autoAdjust="0"/>
    <p:restoredTop sz="94660"/>
  </p:normalViewPr>
  <p:slideViewPr>
    <p:cSldViewPr>
      <p:cViewPr>
        <p:scale>
          <a:sx n="120" d="100"/>
          <a:sy n="120" d="100"/>
        </p:scale>
        <p:origin x="1134" y="-310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4227260-7120-40C9-B7A4-48294729508D}" type="datetimeFigureOut">
              <a:rPr kumimoji="1" lang="ja-JP" altLang="en-US" smtClean="0"/>
              <a:t>2013/6/27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979613" y="739775"/>
            <a:ext cx="2776537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100" y="4686300"/>
            <a:ext cx="5389563" cy="44402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9413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4763" y="9371013"/>
            <a:ext cx="2919412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73C8139-85DC-4760-A4A9-16F24566F60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887842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342900" y="8475663"/>
            <a:ext cx="1600200" cy="4857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274CA6-7C41-42AA-B433-9D8B78F700B9}" type="datetimeFigureOut">
              <a:rPr lang="ja-JP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2013/6/27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>
          <a:xfrm>
            <a:off x="4914900" y="8475663"/>
            <a:ext cx="1600200" cy="4857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9B8C96-798C-4230-BD0E-ABC7EE64FACD}" type="slidenum">
              <a:rPr lang="ja-JP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67320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342900" y="8475663"/>
            <a:ext cx="1600200" cy="4857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2C8D1C-7F29-43E4-A885-F7A22A0888DC}" type="datetimeFigureOut">
              <a:rPr lang="ja-JP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2013/6/27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>
          <a:xfrm>
            <a:off x="4914900" y="8475663"/>
            <a:ext cx="1600200" cy="4857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C6F62D-42E2-45FE-8689-857A518982C4}" type="slidenum">
              <a:rPr lang="ja-JP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0871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342900" y="8475663"/>
            <a:ext cx="1600200" cy="4857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3B4F3F-DBA1-4135-B110-3C3A4B3E82F9}" type="datetimeFigureOut">
              <a:rPr lang="ja-JP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2013/6/27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>
          <a:xfrm>
            <a:off x="4914900" y="8475663"/>
            <a:ext cx="1600200" cy="4857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2F5431-C96C-4711-967B-742251CCAB41}" type="slidenum">
              <a:rPr lang="ja-JP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73870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342900" y="8475663"/>
            <a:ext cx="1600200" cy="4857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4D39DA-A451-4999-B4C3-D605582788D3}" type="datetimeFigureOut">
              <a:rPr lang="ja-JP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2013/6/27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>
          <a:xfrm>
            <a:off x="4914900" y="8475663"/>
            <a:ext cx="1600200" cy="4857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D62937-AD95-4EA8-8964-495C9EBC87A7}" type="slidenum">
              <a:rPr lang="ja-JP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40691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342900" y="8475663"/>
            <a:ext cx="1600200" cy="4857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DA7AD9-EDF6-4A94-8CFC-695DDE6BBE18}" type="datetimeFigureOut">
              <a:rPr lang="ja-JP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2013/6/27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>
          <a:xfrm>
            <a:off x="4914900" y="8475663"/>
            <a:ext cx="1600200" cy="4857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AB13B4-85C4-4E59-A82F-E2C5A7AB6684}" type="slidenum">
              <a:rPr lang="ja-JP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89552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342900" y="8475663"/>
            <a:ext cx="1600200" cy="4857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DB7A0D-1D41-43ED-91F2-2460B22A73ED}" type="datetimeFigureOut">
              <a:rPr lang="ja-JP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2013/6/27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>
          <a:xfrm>
            <a:off x="4914900" y="8475663"/>
            <a:ext cx="1600200" cy="4857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F74442-18A8-4F76-B21D-D4F9E4902050}" type="slidenum">
              <a:rPr lang="ja-JP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71488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342900" y="8475663"/>
            <a:ext cx="1600200" cy="4857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50EF65-B309-406A-B38E-2CAA72594840}" type="datetimeFigureOut">
              <a:rPr lang="ja-JP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2013/6/27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スライド番号プレースホルダ 5"/>
          <p:cNvSpPr>
            <a:spLocks noGrp="1"/>
          </p:cNvSpPr>
          <p:nvPr>
            <p:ph type="sldNum" sz="quarter" idx="12"/>
          </p:nvPr>
        </p:nvSpPr>
        <p:spPr>
          <a:xfrm>
            <a:off x="4914900" y="8475663"/>
            <a:ext cx="1600200" cy="4857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F6A830-7CF9-4B45-B9A1-5FDF5B044913}" type="slidenum">
              <a:rPr lang="ja-JP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49345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342900" y="8475663"/>
            <a:ext cx="1600200" cy="4857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7DCFB1-5A59-43D6-8AEC-B989BE63B592}" type="datetimeFigureOut">
              <a:rPr lang="ja-JP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2013/6/27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スライド番号プレースホルダ 5"/>
          <p:cNvSpPr>
            <a:spLocks noGrp="1"/>
          </p:cNvSpPr>
          <p:nvPr>
            <p:ph type="sldNum" sz="quarter" idx="12"/>
          </p:nvPr>
        </p:nvSpPr>
        <p:spPr>
          <a:xfrm>
            <a:off x="4914900" y="8475663"/>
            <a:ext cx="1600200" cy="4857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F07F1A-286F-475A-B9A2-8C0F674A91B7}" type="slidenum">
              <a:rPr lang="ja-JP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58546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342900" y="8475663"/>
            <a:ext cx="1600200" cy="4857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DC4FA9-FE0E-4236-92CE-F4E4DA0DAA72}" type="datetimeFigureOut">
              <a:rPr lang="ja-JP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2013/6/27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スライド番号プレースホルダ 5"/>
          <p:cNvSpPr>
            <a:spLocks noGrp="1"/>
          </p:cNvSpPr>
          <p:nvPr>
            <p:ph type="sldNum" sz="quarter" idx="12"/>
          </p:nvPr>
        </p:nvSpPr>
        <p:spPr>
          <a:xfrm>
            <a:off x="4914900" y="8475663"/>
            <a:ext cx="1600200" cy="4857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E720E2-77C2-4DF5-AF5B-26A8D73A4CC0}" type="slidenum">
              <a:rPr lang="ja-JP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34633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342900" y="8475663"/>
            <a:ext cx="1600200" cy="4857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429EEF-3AC4-458B-9F5F-41E2FC8FE37B}" type="datetimeFigureOut">
              <a:rPr lang="ja-JP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2013/6/27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>
          <a:xfrm>
            <a:off x="4914900" y="8475663"/>
            <a:ext cx="1600200" cy="4857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031E61-C8F8-4CD3-9519-273934090BA0}" type="slidenum">
              <a:rPr lang="ja-JP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38327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dirty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342900" y="8475663"/>
            <a:ext cx="1600200" cy="4857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AA4396-3024-465F-9ACF-27892652E751}" type="datetimeFigureOut">
              <a:rPr lang="ja-JP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2013/6/27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>
          <a:xfrm>
            <a:off x="4914900" y="8475663"/>
            <a:ext cx="1600200" cy="4857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77E0FC-9920-4587-81F2-F6F38F48EE96}" type="slidenum">
              <a:rPr lang="ja-JP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33750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 1"/>
          <p:cNvSpPr>
            <a:spLocks noGrp="1"/>
          </p:cNvSpPr>
          <p:nvPr>
            <p:ph type="title"/>
          </p:nvPr>
        </p:nvSpPr>
        <p:spPr bwMode="auto">
          <a:xfrm>
            <a:off x="342900" y="366713"/>
            <a:ext cx="6172200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1027" name="テキスト プレースホルダ 2"/>
          <p:cNvSpPr>
            <a:spLocks noGrp="1"/>
          </p:cNvSpPr>
          <p:nvPr>
            <p:ph type="body" idx="1"/>
          </p:nvPr>
        </p:nvSpPr>
        <p:spPr bwMode="auto">
          <a:xfrm>
            <a:off x="342900" y="2133600"/>
            <a:ext cx="6172200" cy="603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0" y="8532440"/>
            <a:ext cx="2492896" cy="4857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r>
              <a:rPr lang="ja-JP" altLang="en-US" sz="1600" dirty="0" smtClean="0">
                <a:solidFill>
                  <a:prstClr val="black">
                    <a:tint val="75000"/>
                  </a:prstClr>
                </a:solidFill>
              </a:rPr>
              <a:t>ご所属・氏名</a:t>
            </a:r>
            <a:r>
              <a:rPr lang="ja-JP" altLang="en-US" dirty="0" smtClean="0">
                <a:solidFill>
                  <a:prstClr val="black">
                    <a:tint val="75000"/>
                  </a:prstClr>
                </a:solidFill>
              </a:rPr>
              <a:t>（任意：　研究上の目的にのみ参照し公開しません）：</a:t>
            </a:r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75041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正方形/長方形 35"/>
          <p:cNvSpPr/>
          <p:nvPr/>
        </p:nvSpPr>
        <p:spPr>
          <a:xfrm>
            <a:off x="413082" y="4218317"/>
            <a:ext cx="3003354" cy="353388"/>
          </a:xfrm>
          <a:prstGeom prst="rect">
            <a:avLst/>
          </a:prstGeom>
          <a:solidFill>
            <a:schemeClr val="bg1"/>
          </a:solidFill>
          <a:ln w="285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正方形/長方形 12"/>
          <p:cNvSpPr/>
          <p:nvPr/>
        </p:nvSpPr>
        <p:spPr>
          <a:xfrm>
            <a:off x="413083" y="4864510"/>
            <a:ext cx="2995806" cy="1436199"/>
          </a:xfrm>
          <a:prstGeom prst="rect">
            <a:avLst/>
          </a:prstGeom>
          <a:solidFill>
            <a:schemeClr val="bg1"/>
          </a:solidFill>
          <a:ln w="285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上矢印 16"/>
          <p:cNvSpPr/>
          <p:nvPr/>
        </p:nvSpPr>
        <p:spPr>
          <a:xfrm>
            <a:off x="2959650" y="3724761"/>
            <a:ext cx="938688" cy="216216"/>
          </a:xfrm>
          <a:prstGeom prst="upArrow">
            <a:avLst>
              <a:gd name="adj1" fmla="val 45733"/>
              <a:gd name="adj2" fmla="val 67683"/>
            </a:avLst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b="1">
              <a:solidFill>
                <a:srgbClr val="1F497D">
                  <a:lumMod val="60000"/>
                  <a:lumOff val="40000"/>
                </a:srgbClr>
              </a:solidFill>
              <a:latin typeface="ＭＳ Ｐゴシック"/>
            </a:endParaRPr>
          </a:p>
        </p:txBody>
      </p:sp>
      <p:sp>
        <p:nvSpPr>
          <p:cNvPr id="4" name="タイトル 1"/>
          <p:cNvSpPr txBox="1">
            <a:spLocks/>
          </p:cNvSpPr>
          <p:nvPr/>
        </p:nvSpPr>
        <p:spPr>
          <a:xfrm>
            <a:off x="260350" y="3059113"/>
            <a:ext cx="4537075" cy="1081087"/>
          </a:xfrm>
          <a:prstGeom prst="rect">
            <a:avLst/>
          </a:prstGeom>
          <a:ln>
            <a:noFill/>
          </a:ln>
        </p:spPr>
        <p:txBody>
          <a:bodyPr anchor="ctr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endParaRPr lang="ja-JP" altLang="en-US" b="1" dirty="0">
              <a:solidFill>
                <a:srgbClr val="FF9900"/>
              </a:solidFill>
              <a:latin typeface="ＭＳ Ｐゴシック"/>
              <a:ea typeface="ＭＳ Ｐゴシック"/>
            </a:endParaRPr>
          </a:p>
        </p:txBody>
      </p:sp>
      <p:grpSp>
        <p:nvGrpSpPr>
          <p:cNvPr id="3076" name="グループ化 23"/>
          <p:cNvGrpSpPr>
            <a:grpSpLocks/>
          </p:cNvGrpSpPr>
          <p:nvPr/>
        </p:nvGrpSpPr>
        <p:grpSpPr bwMode="auto">
          <a:xfrm>
            <a:off x="409157" y="1691680"/>
            <a:ext cx="6039692" cy="6120681"/>
            <a:chOff x="1661441" y="2393566"/>
            <a:chExt cx="3591816" cy="5137700"/>
          </a:xfrm>
          <a:noFill/>
        </p:grpSpPr>
        <p:sp>
          <p:nvSpPr>
            <p:cNvPr id="2052" name="サブタイトル 2"/>
            <p:cNvSpPr txBox="1">
              <a:spLocks/>
            </p:cNvSpPr>
            <p:nvPr/>
          </p:nvSpPr>
          <p:spPr bwMode="auto">
            <a:xfrm>
              <a:off x="1661442" y="2393566"/>
              <a:ext cx="2609710" cy="1885992"/>
            </a:xfrm>
            <a:prstGeom prst="rect">
              <a:avLst/>
            </a:prstGeom>
            <a:grpFill/>
            <a:ln w="9525">
              <a:solidFill>
                <a:srgbClr val="00B050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spcBef>
                  <a:spcPct val="20000"/>
                </a:spcBef>
                <a:defRPr/>
              </a:pPr>
              <a:r>
                <a:rPr lang="en-US" altLang="ja-JP" b="1" dirty="0" smtClean="0">
                  <a:solidFill>
                    <a:srgbClr val="00B050"/>
                  </a:solidFill>
                  <a:ea typeface="ＭＳ Ｐゴシック"/>
                  <a:cs typeface="Arial" panose="020B0604020202020204" pitchFamily="34" charset="0"/>
                </a:rPr>
                <a:t>“What for?” </a:t>
              </a:r>
              <a:r>
                <a:rPr lang="en-US" altLang="ja-JP" sz="1400" b="1" dirty="0" smtClean="0">
                  <a:solidFill>
                    <a:srgbClr val="00B050"/>
                  </a:solidFill>
                  <a:ea typeface="ＭＳ Ｐゴシック"/>
                  <a:cs typeface="Arial" panose="020B0604020202020204" pitchFamily="34" charset="0"/>
                </a:rPr>
                <a:t>Intention / Aim of Data Analysis</a:t>
              </a:r>
            </a:p>
            <a:p>
              <a:pPr algn="ctr">
                <a:spcBef>
                  <a:spcPct val="20000"/>
                </a:spcBef>
                <a:defRPr/>
              </a:pPr>
              <a:endParaRPr lang="en-US" altLang="ja-JP" sz="1400" b="1" dirty="0">
                <a:solidFill>
                  <a:srgbClr val="00B050"/>
                </a:solidFill>
                <a:ea typeface="ＭＳ Ｐゴシック"/>
                <a:cs typeface="Arial" panose="020B0604020202020204" pitchFamily="34" charset="0"/>
              </a:endParaRPr>
            </a:p>
            <a:p>
              <a:pPr algn="ctr">
                <a:spcBef>
                  <a:spcPct val="20000"/>
                </a:spcBef>
                <a:defRPr/>
              </a:pPr>
              <a:endParaRPr lang="en-US" altLang="ja-JP" sz="1600" b="1" dirty="0" smtClean="0">
                <a:solidFill>
                  <a:srgbClr val="00B0F0"/>
                </a:solidFill>
                <a:ea typeface="ＭＳ Ｐゴシック"/>
                <a:cs typeface="Arial" panose="020B0604020202020204" pitchFamily="34" charset="0"/>
              </a:endParaRPr>
            </a:p>
            <a:p>
              <a:pPr>
                <a:spcBef>
                  <a:spcPct val="20000"/>
                </a:spcBef>
                <a:defRPr/>
              </a:pPr>
              <a:r>
                <a:rPr lang="en-US" altLang="ja-JP" sz="1100" b="1" dirty="0" smtClean="0">
                  <a:solidFill>
                    <a:srgbClr val="00B050"/>
                  </a:solidFill>
                  <a:ea typeface="ＭＳ Ｐゴシック"/>
                  <a:cs typeface="Arial" panose="020B0604020202020204" pitchFamily="34" charset="0"/>
                </a:rPr>
                <a:t>Analysis Tool / Method 1</a:t>
              </a:r>
              <a:r>
                <a:rPr lang="en-US" altLang="ja-JP" sz="1100" b="1" dirty="0">
                  <a:solidFill>
                    <a:srgbClr val="00B050"/>
                  </a:solidFill>
                  <a:ea typeface="ＭＳ Ｐゴシック"/>
                  <a:cs typeface="Arial" panose="020B0604020202020204" pitchFamily="34" charset="0"/>
                </a:rPr>
                <a:t>:</a:t>
              </a:r>
              <a:r>
                <a:rPr lang="ja-JP" altLang="en-US" sz="1100" b="1" dirty="0" smtClean="0">
                  <a:solidFill>
                    <a:srgbClr val="00B050"/>
                  </a:solidFill>
                  <a:ea typeface="ＭＳ Ｐゴシック"/>
                  <a:cs typeface="Arial" panose="020B0604020202020204" pitchFamily="34" charset="0"/>
                </a:rPr>
                <a:t>　</a:t>
              </a:r>
              <a:endParaRPr lang="en-US" altLang="ja-JP" sz="1100" b="1" dirty="0" smtClean="0">
                <a:solidFill>
                  <a:srgbClr val="00B050"/>
                </a:solidFill>
                <a:ea typeface="ＭＳ Ｐゴシック"/>
                <a:cs typeface="Arial" panose="020B0604020202020204" pitchFamily="34" charset="0"/>
              </a:endParaRPr>
            </a:p>
            <a:p>
              <a:pPr>
                <a:spcBef>
                  <a:spcPct val="20000"/>
                </a:spcBef>
                <a:defRPr/>
              </a:pPr>
              <a:r>
                <a:rPr lang="en-US" altLang="ja-JP" sz="1100" b="1" dirty="0" smtClean="0">
                  <a:solidFill>
                    <a:srgbClr val="00B050"/>
                  </a:solidFill>
                  <a:ea typeface="ＭＳ Ｐゴシック"/>
                  <a:cs typeface="Arial" panose="020B0604020202020204" pitchFamily="34" charset="0"/>
                </a:rPr>
                <a:t>Expected </a:t>
              </a:r>
              <a:r>
                <a:rPr lang="en-US" altLang="ja-JP" sz="1100" b="1" dirty="0">
                  <a:solidFill>
                    <a:srgbClr val="00B050"/>
                  </a:solidFill>
                  <a:ea typeface="ＭＳ Ｐゴシック"/>
                  <a:cs typeface="Arial" panose="020B0604020202020204" pitchFamily="34" charset="0"/>
                </a:rPr>
                <a:t>Outcomes </a:t>
              </a:r>
              <a:r>
                <a:rPr lang="en-US" altLang="ja-JP" sz="1100" b="1" dirty="0" smtClean="0">
                  <a:solidFill>
                    <a:srgbClr val="00B050"/>
                  </a:solidFill>
                  <a:ea typeface="ＭＳ Ｐゴシック"/>
                  <a:cs typeface="Arial" panose="020B0604020202020204" pitchFamily="34" charset="0"/>
                </a:rPr>
                <a:t>1:</a:t>
              </a:r>
              <a:r>
                <a:rPr lang="ja-JP" altLang="en-US" sz="1100" b="1" dirty="0">
                  <a:solidFill>
                    <a:srgbClr val="00B050"/>
                  </a:solidFill>
                  <a:ea typeface="ＭＳ Ｐゴシック"/>
                  <a:cs typeface="Arial" panose="020B0604020202020204" pitchFamily="34" charset="0"/>
                </a:rPr>
                <a:t>　</a:t>
              </a:r>
              <a:endParaRPr lang="en-US" altLang="ja-JP" sz="1100" b="1" dirty="0" smtClean="0">
                <a:solidFill>
                  <a:srgbClr val="00B050"/>
                </a:solidFill>
                <a:ea typeface="ＭＳ Ｐゴシック"/>
                <a:cs typeface="Arial" panose="020B0604020202020204" pitchFamily="34" charset="0"/>
              </a:endParaRPr>
            </a:p>
            <a:p>
              <a:pPr>
                <a:spcBef>
                  <a:spcPct val="20000"/>
                </a:spcBef>
                <a:defRPr/>
              </a:pPr>
              <a:endParaRPr lang="en-US" altLang="ja-JP" sz="1100" b="1" dirty="0">
                <a:solidFill>
                  <a:srgbClr val="00B050"/>
                </a:solidFill>
                <a:ea typeface="ＭＳ Ｐゴシック"/>
                <a:cs typeface="Arial" panose="020B0604020202020204" pitchFamily="34" charset="0"/>
              </a:endParaRPr>
            </a:p>
            <a:p>
              <a:pPr>
                <a:spcBef>
                  <a:spcPct val="20000"/>
                </a:spcBef>
                <a:defRPr/>
              </a:pPr>
              <a:r>
                <a:rPr lang="en-US" altLang="ja-JP" sz="1100" b="1" dirty="0" smtClean="0">
                  <a:solidFill>
                    <a:srgbClr val="00B050"/>
                  </a:solidFill>
                  <a:ea typeface="ＭＳ Ｐゴシック"/>
                  <a:cs typeface="Arial" panose="020B0604020202020204" pitchFamily="34" charset="0"/>
                </a:rPr>
                <a:t>Analysis </a:t>
              </a:r>
              <a:r>
                <a:rPr lang="en-US" altLang="ja-JP" sz="1100" b="1" dirty="0">
                  <a:solidFill>
                    <a:srgbClr val="00B050"/>
                  </a:solidFill>
                  <a:ea typeface="ＭＳ Ｐゴシック"/>
                  <a:cs typeface="Arial" panose="020B0604020202020204" pitchFamily="34" charset="0"/>
                </a:rPr>
                <a:t>Tool / Method </a:t>
              </a:r>
              <a:r>
                <a:rPr lang="en-US" altLang="ja-JP" sz="1100" b="1" dirty="0" smtClean="0">
                  <a:solidFill>
                    <a:srgbClr val="00B050"/>
                  </a:solidFill>
                  <a:ea typeface="ＭＳ Ｐゴシック"/>
                  <a:cs typeface="Arial" panose="020B0604020202020204" pitchFamily="34" charset="0"/>
                </a:rPr>
                <a:t>2:</a:t>
              </a:r>
              <a:r>
                <a:rPr lang="ja-JP" altLang="en-US" sz="1100" b="1" dirty="0" smtClean="0">
                  <a:solidFill>
                    <a:srgbClr val="00B050"/>
                  </a:solidFill>
                  <a:ea typeface="ＭＳ Ｐゴシック"/>
                  <a:cs typeface="Arial" panose="020B0604020202020204" pitchFamily="34" charset="0"/>
                </a:rPr>
                <a:t> </a:t>
              </a:r>
              <a:endParaRPr lang="en-US" altLang="ja-JP" sz="1100" b="1" dirty="0" smtClean="0">
                <a:solidFill>
                  <a:srgbClr val="00B050"/>
                </a:solidFill>
                <a:latin typeface="Corbel" panose="020B0503020204020204" pitchFamily="34" charset="0"/>
                <a:ea typeface="ＭＳ Ｐゴシック"/>
              </a:endParaRPr>
            </a:p>
            <a:p>
              <a:pPr>
                <a:spcBef>
                  <a:spcPct val="20000"/>
                </a:spcBef>
                <a:defRPr/>
              </a:pPr>
              <a:r>
                <a:rPr lang="en-US" altLang="ja-JP" sz="1100" b="1" dirty="0" smtClean="0">
                  <a:solidFill>
                    <a:srgbClr val="00B050"/>
                  </a:solidFill>
                  <a:ea typeface="ＭＳ Ｐゴシック"/>
                  <a:cs typeface="Arial" panose="020B0604020202020204" pitchFamily="34" charset="0"/>
                </a:rPr>
                <a:t>Expected </a:t>
              </a:r>
              <a:r>
                <a:rPr lang="en-US" altLang="ja-JP" sz="1100" b="1" dirty="0">
                  <a:solidFill>
                    <a:srgbClr val="00B050"/>
                  </a:solidFill>
                  <a:ea typeface="ＭＳ Ｐゴシック"/>
                  <a:cs typeface="Arial" panose="020B0604020202020204" pitchFamily="34" charset="0"/>
                </a:rPr>
                <a:t>Outcomes </a:t>
              </a:r>
              <a:r>
                <a:rPr lang="en-US" altLang="ja-JP" sz="1100" b="1" dirty="0" smtClean="0">
                  <a:solidFill>
                    <a:srgbClr val="00B050"/>
                  </a:solidFill>
                  <a:ea typeface="ＭＳ Ｐゴシック"/>
                  <a:cs typeface="Arial" panose="020B0604020202020204" pitchFamily="34" charset="0"/>
                </a:rPr>
                <a:t>2:</a:t>
              </a:r>
              <a:endParaRPr lang="en-US" altLang="ja-JP" sz="1100" b="1" dirty="0" smtClean="0">
                <a:solidFill>
                  <a:srgbClr val="00B050"/>
                </a:solidFill>
                <a:latin typeface="Corbel" panose="020B0503020204020204" pitchFamily="34" charset="0"/>
                <a:ea typeface="ＭＳ Ｐゴシック"/>
              </a:endParaRPr>
            </a:p>
          </p:txBody>
        </p:sp>
        <p:sp>
          <p:nvSpPr>
            <p:cNvPr id="2053" name="サブタイトル 2"/>
            <p:cNvSpPr txBox="1">
              <a:spLocks/>
            </p:cNvSpPr>
            <p:nvPr/>
          </p:nvSpPr>
          <p:spPr bwMode="auto">
            <a:xfrm>
              <a:off x="1661441" y="4279559"/>
              <a:ext cx="3591816" cy="3251707"/>
            </a:xfrm>
            <a:prstGeom prst="rect">
              <a:avLst/>
            </a:prstGeom>
            <a:grpFill/>
            <a:ln w="9525">
              <a:solidFill>
                <a:srgbClr val="00B050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spcBef>
                  <a:spcPct val="20000"/>
                </a:spcBef>
                <a:defRPr/>
              </a:pPr>
              <a:r>
                <a:rPr lang="ja-JP" altLang="en-US" sz="1400" b="1" dirty="0" smtClean="0">
                  <a:solidFill>
                    <a:srgbClr val="00B050"/>
                  </a:solidFill>
                  <a:latin typeface="ＭＳ Ｐゴシック"/>
                  <a:ea typeface="ＭＳ Ｐゴシック"/>
                </a:rPr>
                <a:t>　　　　　　　　　</a:t>
              </a:r>
              <a:endParaRPr lang="en-US" altLang="ja-JP" sz="1400" b="1" dirty="0" smtClean="0">
                <a:solidFill>
                  <a:srgbClr val="00B050"/>
                </a:solidFill>
                <a:latin typeface="ＭＳ Ｐゴシック"/>
                <a:ea typeface="ＭＳ Ｐゴシック"/>
              </a:endParaRPr>
            </a:p>
            <a:p>
              <a:pPr>
                <a:spcBef>
                  <a:spcPct val="20000"/>
                </a:spcBef>
                <a:defRPr/>
              </a:pPr>
              <a:endParaRPr lang="en-US" altLang="ja-JP" sz="1400" b="1" dirty="0">
                <a:solidFill>
                  <a:srgbClr val="00B0F0"/>
                </a:solidFill>
                <a:latin typeface="ＭＳ Ｐゴシック"/>
                <a:ea typeface="ＭＳ Ｐゴシック"/>
              </a:endParaRPr>
            </a:p>
            <a:p>
              <a:pPr>
                <a:spcBef>
                  <a:spcPct val="20000"/>
                </a:spcBef>
                <a:buFont typeface="Arial" charset="0"/>
                <a:buNone/>
                <a:defRPr/>
              </a:pPr>
              <a:endParaRPr lang="en-US" altLang="ja-JP" sz="1200" b="1" dirty="0" smtClean="0">
                <a:solidFill>
                  <a:srgbClr val="00B050"/>
                </a:solidFill>
                <a:latin typeface="Corbel" panose="020B0503020204020204" pitchFamily="34" charset="0"/>
                <a:ea typeface="ＭＳ Ｐゴシック"/>
              </a:endParaRPr>
            </a:p>
            <a:p>
              <a:pPr>
                <a:spcBef>
                  <a:spcPct val="20000"/>
                </a:spcBef>
                <a:buFont typeface="Arial" charset="0"/>
                <a:buNone/>
                <a:defRPr/>
              </a:pPr>
              <a:endParaRPr lang="en-US" altLang="ja-JP" sz="1200" b="1" dirty="0">
                <a:solidFill>
                  <a:srgbClr val="00B050"/>
                </a:solidFill>
                <a:latin typeface="Corbel" panose="020B0503020204020204" pitchFamily="34" charset="0"/>
                <a:ea typeface="ＭＳ Ｐゴシック"/>
              </a:endParaRPr>
            </a:p>
            <a:p>
              <a:pPr>
                <a:spcBef>
                  <a:spcPct val="20000"/>
                </a:spcBef>
                <a:buFont typeface="Arial" charset="0"/>
                <a:buNone/>
                <a:defRPr/>
              </a:pPr>
              <a:endParaRPr lang="en-US" altLang="ja-JP" sz="1200" b="1" dirty="0" smtClean="0">
                <a:solidFill>
                  <a:srgbClr val="00B050"/>
                </a:solidFill>
                <a:latin typeface="Corbel" panose="020B0503020204020204" pitchFamily="34" charset="0"/>
                <a:ea typeface="ＭＳ Ｐゴシック"/>
              </a:endParaRPr>
            </a:p>
            <a:p>
              <a:pPr>
                <a:spcBef>
                  <a:spcPct val="20000"/>
                </a:spcBef>
                <a:buFont typeface="Arial" charset="0"/>
                <a:buNone/>
                <a:defRPr/>
              </a:pPr>
              <a:endParaRPr lang="en-US" altLang="ja-JP" sz="1200" b="1" dirty="0">
                <a:solidFill>
                  <a:srgbClr val="00B050"/>
                </a:solidFill>
                <a:latin typeface="Corbel" panose="020B0503020204020204" pitchFamily="34" charset="0"/>
                <a:ea typeface="ＭＳ Ｐゴシック"/>
              </a:endParaRPr>
            </a:p>
            <a:p>
              <a:pPr>
                <a:spcBef>
                  <a:spcPct val="20000"/>
                </a:spcBef>
                <a:buFont typeface="Arial" charset="0"/>
                <a:buNone/>
                <a:defRPr/>
              </a:pPr>
              <a:endParaRPr lang="en-US" altLang="ja-JP" sz="1200" b="1" dirty="0" smtClean="0">
                <a:solidFill>
                  <a:srgbClr val="00B050"/>
                </a:solidFill>
                <a:latin typeface="Corbel" panose="020B0503020204020204" pitchFamily="34" charset="0"/>
                <a:ea typeface="ＭＳ Ｐゴシック"/>
              </a:endParaRPr>
            </a:p>
            <a:p>
              <a:pPr>
                <a:spcBef>
                  <a:spcPct val="20000"/>
                </a:spcBef>
                <a:buFont typeface="Arial" charset="0"/>
                <a:buNone/>
                <a:defRPr/>
              </a:pPr>
              <a:endParaRPr lang="en-US" altLang="ja-JP" sz="1200" b="1" dirty="0">
                <a:solidFill>
                  <a:srgbClr val="00B050"/>
                </a:solidFill>
                <a:latin typeface="Corbel" panose="020B0503020204020204" pitchFamily="34" charset="0"/>
                <a:ea typeface="ＭＳ Ｐゴシック"/>
              </a:endParaRPr>
            </a:p>
          </p:txBody>
        </p:sp>
      </p:grpSp>
      <p:sp>
        <p:nvSpPr>
          <p:cNvPr id="2054" name="サブタイトル 2"/>
          <p:cNvSpPr txBox="1">
            <a:spLocks/>
          </p:cNvSpPr>
          <p:nvPr/>
        </p:nvSpPr>
        <p:spPr bwMode="auto">
          <a:xfrm>
            <a:off x="0" y="7815904"/>
            <a:ext cx="3428999" cy="1328095"/>
          </a:xfrm>
          <a:prstGeom prst="rect">
            <a:avLst/>
          </a:prstGeom>
          <a:noFill/>
          <a:ln w="9525">
            <a:solidFill>
              <a:srgbClr val="00B050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20000"/>
              </a:spcBef>
              <a:defRPr/>
            </a:pPr>
            <a:r>
              <a:rPr lang="en-US" altLang="ja-JP" sz="1600" b="1" dirty="0" smtClean="0">
                <a:solidFill>
                  <a:srgbClr val="00B050"/>
                </a:solidFill>
                <a:ea typeface="ＭＳ Ｐゴシック"/>
                <a:cs typeface="Arial" panose="020B0604020202020204" pitchFamily="34" charset="0"/>
              </a:rPr>
              <a:t>“How collected?”</a:t>
            </a:r>
            <a:r>
              <a:rPr lang="en-US" altLang="ja-JP" sz="1200" b="1" dirty="0" smtClean="0">
                <a:solidFill>
                  <a:srgbClr val="00B050"/>
                </a:solidFill>
                <a:ea typeface="ＭＳ Ｐゴシック"/>
                <a:cs typeface="Arial" panose="020B0604020202020204" pitchFamily="34" charset="0"/>
              </a:rPr>
              <a:t> Collection of Data</a:t>
            </a:r>
            <a:endParaRPr lang="en-US" altLang="ja-JP" sz="1600" b="1" dirty="0" smtClean="0">
              <a:solidFill>
                <a:srgbClr val="00B0F0"/>
              </a:solidFill>
              <a:ea typeface="ＭＳ Ｐゴシック"/>
              <a:cs typeface="Arial" panose="020B0604020202020204" pitchFamily="34" charset="0"/>
            </a:endParaRPr>
          </a:p>
        </p:txBody>
      </p:sp>
      <p:sp>
        <p:nvSpPr>
          <p:cNvPr id="2055" name="サブタイトル 2"/>
          <p:cNvSpPr txBox="1">
            <a:spLocks/>
          </p:cNvSpPr>
          <p:nvPr/>
        </p:nvSpPr>
        <p:spPr bwMode="auto">
          <a:xfrm>
            <a:off x="3428999" y="7812360"/>
            <a:ext cx="3456385" cy="1331640"/>
          </a:xfrm>
          <a:prstGeom prst="rect">
            <a:avLst/>
          </a:prstGeom>
          <a:noFill/>
          <a:ln w="9525">
            <a:solidFill>
              <a:srgbClr val="00B050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20000"/>
              </a:spcBef>
              <a:defRPr/>
            </a:pPr>
            <a:r>
              <a:rPr lang="en-US" altLang="ja-JP" sz="1600" b="1" dirty="0" smtClean="0">
                <a:solidFill>
                  <a:srgbClr val="00B050"/>
                </a:solidFill>
                <a:ea typeface="ＭＳ Ｐゴシック"/>
                <a:cs typeface="Arial" panose="020B0604020202020204" pitchFamily="34" charset="0"/>
              </a:rPr>
              <a:t>“Any </a:t>
            </a:r>
            <a:r>
              <a:rPr lang="en-US" altLang="ja-JP" sz="1600" b="1" dirty="0" smtClean="0">
                <a:solidFill>
                  <a:srgbClr val="00B050"/>
                </a:solidFill>
                <a:ea typeface="ＭＳ Ｐゴシック"/>
                <a:cs typeface="Arial" panose="020B0604020202020204" pitchFamily="34" charset="0"/>
              </a:rPr>
              <a:t>costs</a:t>
            </a:r>
            <a:r>
              <a:rPr lang="en-US" altLang="ja-JP" sz="1600" b="1" dirty="0" smtClean="0">
                <a:solidFill>
                  <a:srgbClr val="00B050"/>
                </a:solidFill>
                <a:ea typeface="ＭＳ Ｐゴシック"/>
                <a:cs typeface="Arial" panose="020B0604020202020204" pitchFamily="34" charset="0"/>
              </a:rPr>
              <a:t>?”</a:t>
            </a:r>
            <a:r>
              <a:rPr lang="en-US" altLang="ja-JP" sz="1200" b="1" dirty="0" smtClean="0">
                <a:solidFill>
                  <a:srgbClr val="00B050"/>
                </a:solidFill>
                <a:ea typeface="ＭＳ Ｐゴシック"/>
                <a:cs typeface="Arial" panose="020B0604020202020204" pitchFamily="34" charset="0"/>
              </a:rPr>
              <a:t> Costs for Collecting Data</a:t>
            </a:r>
            <a:endParaRPr lang="en-US" altLang="ja-JP" sz="1600" b="1" dirty="0" smtClean="0">
              <a:solidFill>
                <a:srgbClr val="00B050"/>
              </a:solidFill>
              <a:ea typeface="ＭＳ Ｐゴシック"/>
              <a:cs typeface="Arial" panose="020B0604020202020204" pitchFamily="34" charset="0"/>
            </a:endParaRPr>
          </a:p>
          <a:p>
            <a:pPr algn="ctr">
              <a:spcBef>
                <a:spcPct val="20000"/>
              </a:spcBef>
              <a:defRPr/>
            </a:pPr>
            <a:endParaRPr lang="en-US" altLang="ja-JP" b="1" dirty="0">
              <a:solidFill>
                <a:srgbClr val="00B0F0"/>
              </a:solidFill>
              <a:latin typeface="ＭＳ Ｐゴシック"/>
              <a:ea typeface="ＭＳ Ｐゴシック"/>
            </a:endParaRPr>
          </a:p>
        </p:txBody>
      </p:sp>
      <p:sp>
        <p:nvSpPr>
          <p:cNvPr id="2056" name="サブタイトル 2"/>
          <p:cNvSpPr txBox="1">
            <a:spLocks/>
          </p:cNvSpPr>
          <p:nvPr/>
        </p:nvSpPr>
        <p:spPr bwMode="auto">
          <a:xfrm>
            <a:off x="0" y="0"/>
            <a:ext cx="3429000" cy="1691680"/>
          </a:xfrm>
          <a:prstGeom prst="rect">
            <a:avLst/>
          </a:prstGeom>
          <a:noFill/>
          <a:ln w="9525">
            <a:solidFill>
              <a:srgbClr val="00B050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20000"/>
              </a:spcBef>
              <a:buFont typeface="Arial" charset="0"/>
              <a:buNone/>
              <a:defRPr/>
            </a:pPr>
            <a:r>
              <a:rPr lang="en-US" altLang="ja-JP" sz="1600" b="1" dirty="0" smtClean="0">
                <a:solidFill>
                  <a:srgbClr val="00B050"/>
                </a:solidFill>
                <a:ea typeface="ＭＳ Ｐゴシック"/>
                <a:cs typeface="Arial" panose="020B0604020202020204" pitchFamily="34" charset="0"/>
              </a:rPr>
              <a:t>“What follows?” </a:t>
            </a:r>
            <a:r>
              <a:rPr lang="en-US" altLang="ja-JP" sz="1100" b="1" dirty="0" smtClean="0">
                <a:solidFill>
                  <a:srgbClr val="00B050"/>
                </a:solidFill>
                <a:ea typeface="ＭＳ Ｐゴシック"/>
                <a:cs typeface="Arial" panose="020B0604020202020204" pitchFamily="34" charset="0"/>
              </a:rPr>
              <a:t>Unintentional Effects</a:t>
            </a:r>
            <a:endParaRPr lang="en-US" altLang="ja-JP" sz="1100" b="1" dirty="0" smtClean="0">
              <a:solidFill>
                <a:srgbClr val="00B0F0"/>
              </a:solidFill>
              <a:ea typeface="ＭＳ Ｐゴシック"/>
              <a:cs typeface="Arial" panose="020B0604020202020204" pitchFamily="34" charset="0"/>
            </a:endParaRPr>
          </a:p>
        </p:txBody>
      </p:sp>
      <p:sp>
        <p:nvSpPr>
          <p:cNvPr id="2057" name="サブタイトル 2"/>
          <p:cNvSpPr txBox="1">
            <a:spLocks/>
          </p:cNvSpPr>
          <p:nvPr/>
        </p:nvSpPr>
        <p:spPr bwMode="auto">
          <a:xfrm>
            <a:off x="3429000" y="0"/>
            <a:ext cx="3429000" cy="1691680"/>
          </a:xfrm>
          <a:prstGeom prst="rect">
            <a:avLst/>
          </a:prstGeom>
          <a:noFill/>
          <a:ln w="9525">
            <a:solidFill>
              <a:srgbClr val="00B050"/>
            </a:solidFill>
            <a:miter lim="800000"/>
            <a:headEnd/>
            <a:tailEnd/>
          </a:ln>
        </p:spPr>
        <p:txBody>
          <a:bodyPr/>
          <a:lstStyle/>
          <a:p>
            <a:pPr lvl="0">
              <a:spcBef>
                <a:spcPct val="20000"/>
              </a:spcBef>
              <a:defRPr/>
            </a:pPr>
            <a:r>
              <a:rPr lang="en-US" altLang="ja-JP" sz="1600" b="1" dirty="0" smtClean="0">
                <a:solidFill>
                  <a:srgbClr val="00B050"/>
                </a:solidFill>
                <a:ea typeface="ＭＳ Ｐゴシック"/>
                <a:cs typeface="Arial" panose="020B0604020202020204" pitchFamily="34" charset="0"/>
              </a:rPr>
              <a:t>“Helpful to whom else?”</a:t>
            </a:r>
            <a:r>
              <a:rPr lang="en-US" altLang="ja-JP" sz="1200" b="1" dirty="0" smtClean="0">
                <a:solidFill>
                  <a:srgbClr val="00B050"/>
                </a:solidFill>
                <a:ea typeface="ＭＳ Ｐゴシック"/>
                <a:cs typeface="Arial" panose="020B0604020202020204" pitchFamily="34" charset="0"/>
              </a:rPr>
              <a:t> </a:t>
            </a:r>
            <a:r>
              <a:rPr lang="en-US" altLang="ja-JP" sz="1100" b="1" dirty="0" smtClean="0">
                <a:solidFill>
                  <a:srgbClr val="00B050"/>
                </a:solidFill>
                <a:ea typeface="ＭＳ Ｐゴシック"/>
                <a:cs typeface="Arial" panose="020B0604020202020204" pitchFamily="34" charset="0"/>
              </a:rPr>
              <a:t>Other Users</a:t>
            </a:r>
            <a:endParaRPr lang="en-US" altLang="ja-JP" sz="1400" b="1" dirty="0">
              <a:solidFill>
                <a:srgbClr val="00B0F0"/>
              </a:solidFill>
              <a:ea typeface="ＭＳ Ｐゴシック"/>
              <a:cs typeface="Arial" panose="020B0604020202020204" pitchFamily="34" charset="0"/>
            </a:endParaRPr>
          </a:p>
          <a:p>
            <a:pPr algn="ctr">
              <a:spcBef>
                <a:spcPct val="20000"/>
              </a:spcBef>
              <a:buFont typeface="Arial" charset="0"/>
              <a:buNone/>
              <a:defRPr/>
            </a:pPr>
            <a:endParaRPr lang="en-US" altLang="ja-JP" sz="1400" b="1" dirty="0">
              <a:solidFill>
                <a:srgbClr val="00B0F0"/>
              </a:solidFill>
              <a:latin typeface="ＭＳ Ｐゴシック"/>
              <a:ea typeface="ＭＳ Ｐゴシック"/>
            </a:endParaRPr>
          </a:p>
          <a:p>
            <a:pPr algn="ctr">
              <a:spcBef>
                <a:spcPct val="20000"/>
              </a:spcBef>
              <a:buFont typeface="Arial" charset="0"/>
              <a:buNone/>
              <a:defRPr/>
            </a:pPr>
            <a:endParaRPr lang="en-US" altLang="ja-JP" sz="1400" b="1" dirty="0" smtClean="0">
              <a:solidFill>
                <a:srgbClr val="00B050"/>
              </a:solidFill>
              <a:latin typeface="ＭＳ Ｐゴシック"/>
              <a:ea typeface="ＭＳ Ｐゴシック"/>
            </a:endParaRPr>
          </a:p>
          <a:p>
            <a:pPr algn="ctr">
              <a:spcBef>
                <a:spcPct val="20000"/>
              </a:spcBef>
              <a:buFont typeface="Arial" charset="0"/>
              <a:buNone/>
              <a:defRPr/>
            </a:pPr>
            <a:endParaRPr lang="en-US" altLang="ja-JP" b="1" dirty="0">
              <a:solidFill>
                <a:srgbClr val="00B050"/>
              </a:solidFill>
              <a:latin typeface="ＭＳ Ｐゴシック"/>
              <a:ea typeface="ＭＳ Ｐゴシック"/>
            </a:endParaRPr>
          </a:p>
          <a:p>
            <a:pPr algn="ctr">
              <a:spcBef>
                <a:spcPct val="20000"/>
              </a:spcBef>
              <a:buFont typeface="Arial" charset="0"/>
              <a:buNone/>
              <a:defRPr/>
            </a:pPr>
            <a:endParaRPr lang="ja-JP" altLang="en-US" b="1" dirty="0">
              <a:solidFill>
                <a:srgbClr val="00B050"/>
              </a:solidFill>
              <a:latin typeface="ＭＳ Ｐゴシック"/>
              <a:ea typeface="ＭＳ Ｐゴシック"/>
            </a:endParaRPr>
          </a:p>
        </p:txBody>
      </p:sp>
      <p:sp>
        <p:nvSpPr>
          <p:cNvPr id="2060" name="正方形/長方形 22"/>
          <p:cNvSpPr>
            <a:spLocks noChangeArrowheads="1"/>
          </p:cNvSpPr>
          <p:nvPr/>
        </p:nvSpPr>
        <p:spPr bwMode="auto">
          <a:xfrm>
            <a:off x="252830" y="3946441"/>
            <a:ext cx="3060259" cy="307777"/>
          </a:xfrm>
          <a:prstGeom prst="rect">
            <a:avLst/>
          </a:prstGeom>
          <a:solidFill>
            <a:srgbClr val="00B050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20000"/>
              </a:spcBef>
              <a:buFont typeface="Arial" charset="0"/>
              <a:buNone/>
              <a:defRPr/>
            </a:pPr>
            <a:r>
              <a:rPr lang="en-US" altLang="ja-JP" sz="1400" b="1" dirty="0" smtClean="0">
                <a:solidFill>
                  <a:prstClr val="white"/>
                </a:solidFill>
                <a:ea typeface="ＭＳ Ｐゴシック"/>
                <a:cs typeface="Arial" panose="020B0604020202020204" pitchFamily="34" charset="0"/>
              </a:rPr>
              <a:t>  Data Name</a:t>
            </a:r>
            <a:endParaRPr lang="en-US" altLang="ja-JP" sz="1400" b="1" dirty="0">
              <a:solidFill>
                <a:prstClr val="white"/>
              </a:solidFill>
              <a:ea typeface="ＭＳ Ｐゴシック"/>
              <a:cs typeface="Arial" panose="020B0604020202020204" pitchFamily="34" charset="0"/>
            </a:endParaRPr>
          </a:p>
        </p:txBody>
      </p:sp>
      <p:sp>
        <p:nvSpPr>
          <p:cNvPr id="25" name="曲折矢印 24"/>
          <p:cNvSpPr/>
          <p:nvPr/>
        </p:nvSpPr>
        <p:spPr bwMode="auto">
          <a:xfrm rot="16200000">
            <a:off x="-1367251" y="3103554"/>
            <a:ext cx="3188286" cy="364533"/>
          </a:xfrm>
          <a:prstGeom prst="bentArrow">
            <a:avLst>
              <a:gd name="adj1" fmla="val 91286"/>
              <a:gd name="adj2" fmla="val 50000"/>
              <a:gd name="adj3" fmla="val 50000"/>
              <a:gd name="adj4" fmla="val 73072"/>
            </a:avLst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b="1" dirty="0">
              <a:solidFill>
                <a:srgbClr val="1F497D">
                  <a:lumMod val="60000"/>
                  <a:lumOff val="40000"/>
                </a:srgbClr>
              </a:solidFill>
              <a:latin typeface="ＭＳ Ｐゴシック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3" y="0"/>
            <a:ext cx="6857996" cy="9144000"/>
          </a:xfrm>
          <a:prstGeom prst="rect">
            <a:avLst/>
          </a:prstGeom>
          <a:noFill/>
          <a:ln w="762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aphicFrame>
        <p:nvGraphicFramePr>
          <p:cNvPr id="3" name="表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90251310"/>
              </p:ext>
            </p:extLst>
          </p:nvPr>
        </p:nvGraphicFramePr>
        <p:xfrm>
          <a:off x="3438758" y="6614780"/>
          <a:ext cx="3329452" cy="1201805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475636"/>
                <a:gridCol w="475636"/>
                <a:gridCol w="475636"/>
                <a:gridCol w="475636"/>
                <a:gridCol w="475636"/>
                <a:gridCol w="475636"/>
                <a:gridCol w="475636"/>
              </a:tblGrid>
              <a:tr h="447425">
                <a:tc>
                  <a:txBody>
                    <a:bodyPr/>
                    <a:lstStyle/>
                    <a:p>
                      <a:r>
                        <a:rPr kumimoji="1" lang="en-US" altLang="ja-JP" sz="900" dirty="0" smtClean="0"/>
                        <a:t>Attrib.</a:t>
                      </a:r>
                      <a:endParaRPr kumimoji="1" lang="en-US" altLang="ja-JP" sz="900" dirty="0" smtClean="0">
                        <a:solidFill>
                          <a:srgbClr val="00B0F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900" dirty="0" smtClean="0"/>
                        <a:t>Attrib.</a:t>
                      </a:r>
                      <a:endParaRPr kumimoji="1" lang="en-US" altLang="ja-JP" sz="900" dirty="0" smtClean="0">
                        <a:solidFill>
                          <a:srgbClr val="00B0F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900" dirty="0" smtClean="0"/>
                        <a:t>Attrib.</a:t>
                      </a:r>
                      <a:endParaRPr kumimoji="1" lang="en-US" altLang="ja-JP" sz="900" dirty="0" smtClean="0">
                        <a:solidFill>
                          <a:srgbClr val="00B0F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900" dirty="0" smtClean="0"/>
                        <a:t>Attrib.</a:t>
                      </a:r>
                      <a:endParaRPr kumimoji="1" lang="en-US" altLang="ja-JP" sz="900" dirty="0" smtClean="0">
                        <a:solidFill>
                          <a:srgbClr val="00B0F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900" dirty="0" smtClean="0"/>
                        <a:t>Attrib.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900" dirty="0" smtClean="0">
                        <a:solidFill>
                          <a:srgbClr val="00B0F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900" dirty="0" smtClean="0"/>
                        <a:t>Attrib.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900" dirty="0" smtClean="0">
                        <a:solidFill>
                          <a:srgbClr val="00B0F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900" dirty="0" smtClean="0"/>
                        <a:t>Attrib.</a:t>
                      </a:r>
                      <a:endParaRPr kumimoji="1" lang="en-US" altLang="ja-JP" sz="900" dirty="0" smtClean="0">
                        <a:solidFill>
                          <a:srgbClr val="00B0F0"/>
                        </a:solidFill>
                      </a:endParaRPr>
                    </a:p>
                  </a:txBody>
                  <a:tcPr/>
                </a:tc>
              </a:tr>
              <a:tr h="250051">
                <a:tc>
                  <a:txBody>
                    <a:bodyPr/>
                    <a:lstStyle/>
                    <a:p>
                      <a:endParaRPr kumimoji="1" lang="ja-JP" altLang="en-US" sz="1050" dirty="0">
                        <a:solidFill>
                          <a:srgbClr val="00B0F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050" dirty="0">
                        <a:solidFill>
                          <a:srgbClr val="00B0F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050" dirty="0">
                        <a:solidFill>
                          <a:srgbClr val="00B0F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050" dirty="0" smtClean="0">
                        <a:solidFill>
                          <a:srgbClr val="00B0F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050" dirty="0">
                        <a:solidFill>
                          <a:srgbClr val="00B0F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050" dirty="0">
                        <a:solidFill>
                          <a:srgbClr val="00B0F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050" dirty="0">
                        <a:solidFill>
                          <a:srgbClr val="00B0F0"/>
                        </a:solidFill>
                      </a:endParaRPr>
                    </a:p>
                  </a:txBody>
                  <a:tcPr/>
                </a:tc>
              </a:tr>
              <a:tr h="250051">
                <a:tc>
                  <a:txBody>
                    <a:bodyPr/>
                    <a:lstStyle/>
                    <a:p>
                      <a:endParaRPr kumimoji="1" lang="ja-JP" altLang="en-US" sz="1050" dirty="0">
                        <a:solidFill>
                          <a:srgbClr val="00B0F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050" dirty="0" smtClean="0">
                        <a:solidFill>
                          <a:srgbClr val="00B0F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050" dirty="0">
                        <a:solidFill>
                          <a:srgbClr val="00B0F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050" dirty="0" smtClean="0">
                        <a:solidFill>
                          <a:srgbClr val="00B0F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050" dirty="0">
                        <a:solidFill>
                          <a:srgbClr val="00B0F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050" dirty="0">
                        <a:solidFill>
                          <a:srgbClr val="00B0F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050" dirty="0">
                        <a:solidFill>
                          <a:srgbClr val="00B0F0"/>
                        </a:solidFill>
                      </a:endParaRPr>
                    </a:p>
                  </a:txBody>
                  <a:tcPr/>
                </a:tc>
              </a:tr>
              <a:tr h="250051">
                <a:tc>
                  <a:txBody>
                    <a:bodyPr/>
                    <a:lstStyle/>
                    <a:p>
                      <a:endParaRPr kumimoji="1" lang="ja-JP" altLang="en-US" sz="1050" dirty="0">
                        <a:solidFill>
                          <a:srgbClr val="00B0F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050" dirty="0">
                        <a:solidFill>
                          <a:srgbClr val="00B0F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050" dirty="0">
                        <a:solidFill>
                          <a:srgbClr val="00B0F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050" dirty="0" smtClean="0">
                        <a:solidFill>
                          <a:srgbClr val="00B0F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050" dirty="0">
                        <a:solidFill>
                          <a:srgbClr val="00B0F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050" dirty="0">
                        <a:solidFill>
                          <a:srgbClr val="00B0F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050" dirty="0">
                        <a:solidFill>
                          <a:srgbClr val="00B0F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1" name="曲折矢印 30"/>
          <p:cNvSpPr/>
          <p:nvPr/>
        </p:nvSpPr>
        <p:spPr bwMode="auto">
          <a:xfrm rot="5400000" flipH="1">
            <a:off x="5957787" y="2155358"/>
            <a:ext cx="1363889" cy="436536"/>
          </a:xfrm>
          <a:prstGeom prst="bentArrow">
            <a:avLst>
              <a:gd name="adj1" fmla="val 69884"/>
              <a:gd name="adj2" fmla="val 50000"/>
              <a:gd name="adj3" fmla="val 50000"/>
              <a:gd name="adj4" fmla="val 48046"/>
            </a:avLst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b="1" dirty="0">
              <a:solidFill>
                <a:srgbClr val="1F497D">
                  <a:lumMod val="60000"/>
                  <a:lumOff val="40000"/>
                </a:srgbClr>
              </a:solidFill>
              <a:latin typeface="ＭＳ Ｐゴシック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1447533" y="7247487"/>
            <a:ext cx="736099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100" b="1" dirty="0" smtClean="0">
                <a:solidFill>
                  <a:srgbClr val="00B050"/>
                </a:solidFill>
              </a:rPr>
              <a:t>Sample</a:t>
            </a:r>
          </a:p>
          <a:p>
            <a:r>
              <a:rPr lang="ja-JP" altLang="en-US" sz="1100" b="1" dirty="0" smtClean="0">
                <a:solidFill>
                  <a:srgbClr val="00B050"/>
                </a:solidFill>
              </a:rPr>
              <a:t>（偽で可）</a:t>
            </a:r>
            <a:endParaRPr kumimoji="1" lang="ja-JP" altLang="en-US" sz="1100" b="1" dirty="0">
              <a:solidFill>
                <a:srgbClr val="00B050"/>
              </a:solidFill>
            </a:endParaRPr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3428997" y="5503771"/>
            <a:ext cx="3032412" cy="846386"/>
          </a:xfrm>
          <a:prstGeom prst="rect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ja-JP" sz="1400" b="1" dirty="0" smtClean="0">
                <a:solidFill>
                  <a:srgbClr val="00B050"/>
                </a:solidFill>
              </a:rPr>
              <a:t>Note </a:t>
            </a:r>
            <a:r>
              <a:rPr lang="en-US" altLang="ja-JP" sz="1050" b="1" dirty="0" smtClean="0">
                <a:solidFill>
                  <a:srgbClr val="00B050"/>
                </a:solidFill>
              </a:rPr>
              <a:t>-</a:t>
            </a:r>
            <a:r>
              <a:rPr lang="en-US" altLang="ja-JP" sz="1400" b="1" dirty="0" smtClean="0">
                <a:solidFill>
                  <a:srgbClr val="00B050"/>
                </a:solidFill>
              </a:rPr>
              <a:t> </a:t>
            </a:r>
            <a:r>
              <a:rPr lang="en-US" altLang="ja-JP" sz="1050" b="1" dirty="0" smtClean="0">
                <a:solidFill>
                  <a:srgbClr val="00B050"/>
                </a:solidFill>
              </a:rPr>
              <a:t>Feel free to leave comments.</a:t>
            </a:r>
          </a:p>
          <a:p>
            <a:endParaRPr lang="en-US" altLang="ja-JP" sz="1050" b="1" dirty="0" smtClean="0">
              <a:solidFill>
                <a:srgbClr val="00B050"/>
              </a:solidFill>
            </a:endParaRPr>
          </a:p>
          <a:p>
            <a:endParaRPr lang="en-US" altLang="ja-JP" sz="1050" b="1" dirty="0" smtClean="0">
              <a:solidFill>
                <a:srgbClr val="00B050"/>
              </a:solidFill>
            </a:endParaRPr>
          </a:p>
          <a:p>
            <a:endParaRPr lang="en-US" altLang="ja-JP" sz="1400" b="1" dirty="0" smtClean="0">
              <a:solidFill>
                <a:srgbClr val="00B050"/>
              </a:solidFill>
            </a:endParaRPr>
          </a:p>
        </p:txBody>
      </p:sp>
      <p:sp>
        <p:nvSpPr>
          <p:cNvPr id="26" name="正方形/長方形 22"/>
          <p:cNvSpPr>
            <a:spLocks noChangeArrowheads="1"/>
          </p:cNvSpPr>
          <p:nvPr/>
        </p:nvSpPr>
        <p:spPr bwMode="auto">
          <a:xfrm>
            <a:off x="396597" y="4559325"/>
            <a:ext cx="3032397" cy="305186"/>
          </a:xfrm>
          <a:prstGeom prst="rect">
            <a:avLst/>
          </a:prstGeom>
          <a:solidFill>
            <a:srgbClr val="00B050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20000"/>
              </a:spcBef>
              <a:buFont typeface="Arial" charset="0"/>
              <a:buNone/>
              <a:defRPr/>
            </a:pPr>
            <a:r>
              <a:rPr lang="en-US" altLang="ja-JP" sz="1400" b="1" dirty="0" smtClean="0">
                <a:solidFill>
                  <a:prstClr val="white"/>
                </a:solidFill>
                <a:ea typeface="ＭＳ Ｐゴシック"/>
                <a:cs typeface="Arial" panose="020B0604020202020204" pitchFamily="34" charset="0"/>
              </a:rPr>
              <a:t>Description of Data</a:t>
            </a:r>
            <a:endParaRPr lang="en-US" altLang="ja-JP" sz="1400" b="1" dirty="0">
              <a:solidFill>
                <a:prstClr val="white"/>
              </a:solidFill>
              <a:ea typeface="ＭＳ Ｐゴシック"/>
              <a:cs typeface="Arial" panose="020B0604020202020204" pitchFamily="34" charset="0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405234" y="6304254"/>
            <a:ext cx="3023763" cy="1508105"/>
          </a:xfrm>
          <a:prstGeom prst="rect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ja-JP" sz="1400" b="1" dirty="0" smtClean="0">
                <a:solidFill>
                  <a:srgbClr val="00B050"/>
                </a:solidFill>
              </a:rPr>
              <a:t>Format of Data </a:t>
            </a:r>
            <a:r>
              <a:rPr lang="en-US" altLang="ja-JP" sz="1050" b="1" dirty="0" smtClean="0">
                <a:solidFill>
                  <a:srgbClr val="00B050"/>
                </a:solidFill>
              </a:rPr>
              <a:t>-</a:t>
            </a:r>
            <a:r>
              <a:rPr lang="en-US" altLang="ja-JP" sz="1200" b="1" dirty="0" smtClean="0">
                <a:solidFill>
                  <a:srgbClr val="00B050"/>
                </a:solidFill>
              </a:rPr>
              <a:t> </a:t>
            </a:r>
            <a:r>
              <a:rPr lang="en-US" altLang="ja-JP" sz="1050" b="1" dirty="0" smtClean="0">
                <a:solidFill>
                  <a:srgbClr val="00B050"/>
                </a:solidFill>
              </a:rPr>
              <a:t>Check all that apply.</a:t>
            </a:r>
            <a:endParaRPr lang="en-US" altLang="ja-JP" sz="1400" b="1" dirty="0" smtClean="0">
              <a:solidFill>
                <a:srgbClr val="00B050"/>
              </a:solidFill>
            </a:endParaRPr>
          </a:p>
          <a:p>
            <a:r>
              <a:rPr lang="en-US" altLang="ja-JP" sz="1100" b="1" dirty="0" smtClean="0">
                <a:solidFill>
                  <a:srgbClr val="00B050"/>
                </a:solidFill>
              </a:rPr>
              <a:t>__</a:t>
            </a:r>
            <a:r>
              <a:rPr lang="en-US" altLang="ja-JP" sz="1100" dirty="0" smtClean="0">
                <a:solidFill>
                  <a:srgbClr val="00B050"/>
                </a:solidFill>
              </a:rPr>
              <a:t> </a:t>
            </a:r>
            <a:r>
              <a:rPr lang="en-US" altLang="ja-JP" sz="1200" dirty="0" smtClean="0">
                <a:solidFill>
                  <a:srgbClr val="00B050"/>
                </a:solidFill>
              </a:rPr>
              <a:t> </a:t>
            </a:r>
            <a:r>
              <a:rPr lang="en-US" altLang="ja-JP" sz="1100" dirty="0" smtClean="0">
                <a:solidFill>
                  <a:srgbClr val="00B050"/>
                </a:solidFill>
              </a:rPr>
              <a:t>Table</a:t>
            </a:r>
            <a:r>
              <a:rPr lang="ja-JP" altLang="en-US" sz="1100" dirty="0" smtClean="0">
                <a:solidFill>
                  <a:srgbClr val="00B050"/>
                </a:solidFill>
              </a:rPr>
              <a:t> </a:t>
            </a:r>
            <a:r>
              <a:rPr lang="en-US" altLang="ja-JP" sz="1100" dirty="0" smtClean="0">
                <a:solidFill>
                  <a:srgbClr val="00B050"/>
                </a:solidFill>
              </a:rPr>
              <a:t>(RDB)</a:t>
            </a:r>
            <a:endParaRPr kumimoji="1" lang="en-US" altLang="ja-JP" sz="1100" dirty="0" smtClean="0">
              <a:solidFill>
                <a:srgbClr val="00B050"/>
              </a:solidFill>
            </a:endParaRPr>
          </a:p>
          <a:p>
            <a:r>
              <a:rPr lang="en-US" altLang="ja-JP" sz="1100" b="1" dirty="0" smtClean="0">
                <a:solidFill>
                  <a:srgbClr val="00B050"/>
                </a:solidFill>
              </a:rPr>
              <a:t>__</a:t>
            </a:r>
            <a:r>
              <a:rPr lang="en-US" altLang="ja-JP" sz="1100" dirty="0" smtClean="0">
                <a:solidFill>
                  <a:srgbClr val="00B050"/>
                </a:solidFill>
              </a:rPr>
              <a:t>  Time Series</a:t>
            </a:r>
          </a:p>
          <a:p>
            <a:r>
              <a:rPr lang="en-US" altLang="ja-JP" sz="1100" b="1" dirty="0" smtClean="0">
                <a:solidFill>
                  <a:srgbClr val="00B050"/>
                </a:solidFill>
              </a:rPr>
              <a:t>__  </a:t>
            </a:r>
            <a:r>
              <a:rPr lang="en-US" altLang="ja-JP" sz="1100" dirty="0" smtClean="0">
                <a:solidFill>
                  <a:srgbClr val="00B050"/>
                </a:solidFill>
              </a:rPr>
              <a:t>Graph</a:t>
            </a:r>
            <a:endParaRPr lang="en-US" altLang="ja-JP" sz="1100" dirty="0">
              <a:solidFill>
                <a:srgbClr val="00B050"/>
              </a:solidFill>
            </a:endParaRPr>
          </a:p>
          <a:p>
            <a:r>
              <a:rPr lang="en-US" altLang="ja-JP" sz="1100" b="1" dirty="0" smtClean="0">
                <a:solidFill>
                  <a:srgbClr val="00B050"/>
                </a:solidFill>
              </a:rPr>
              <a:t>__  </a:t>
            </a:r>
            <a:r>
              <a:rPr lang="en-US" altLang="ja-JP" sz="1100" dirty="0" smtClean="0">
                <a:solidFill>
                  <a:srgbClr val="00B050"/>
                </a:solidFill>
              </a:rPr>
              <a:t>Markup Language (XML, HTML etc.)</a:t>
            </a:r>
          </a:p>
          <a:p>
            <a:r>
              <a:rPr lang="en-US" altLang="ja-JP" sz="1100" b="1" dirty="0" smtClean="0">
                <a:solidFill>
                  <a:srgbClr val="00B050"/>
                </a:solidFill>
              </a:rPr>
              <a:t>__  </a:t>
            </a:r>
            <a:r>
              <a:rPr lang="en-US" altLang="ja-JP" sz="1100" dirty="0" smtClean="0">
                <a:solidFill>
                  <a:srgbClr val="00B050"/>
                </a:solidFill>
              </a:rPr>
              <a:t>Text (</a:t>
            </a:r>
            <a:r>
              <a:rPr lang="en-US" altLang="ja-JP" sz="1100" dirty="0">
                <a:solidFill>
                  <a:srgbClr val="00B050"/>
                </a:solidFill>
              </a:rPr>
              <a:t>i</a:t>
            </a:r>
            <a:r>
              <a:rPr lang="en-US" altLang="ja-JP" sz="1100" dirty="0" smtClean="0">
                <a:solidFill>
                  <a:srgbClr val="00B050"/>
                </a:solidFill>
              </a:rPr>
              <a:t>ncl. paper,</a:t>
            </a:r>
            <a:r>
              <a:rPr lang="ja-JP" altLang="en-US" sz="1100" dirty="0" smtClean="0">
                <a:solidFill>
                  <a:srgbClr val="00B050"/>
                </a:solidFill>
              </a:rPr>
              <a:t> </a:t>
            </a:r>
            <a:r>
              <a:rPr lang="en-US" altLang="ja-JP" sz="1100" dirty="0" smtClean="0">
                <a:solidFill>
                  <a:srgbClr val="00B050"/>
                </a:solidFill>
              </a:rPr>
              <a:t>article, letter, etc</a:t>
            </a:r>
            <a:r>
              <a:rPr lang="en-US" altLang="ja-JP" sz="1100" dirty="0">
                <a:solidFill>
                  <a:srgbClr val="00B050"/>
                </a:solidFill>
              </a:rPr>
              <a:t>.</a:t>
            </a:r>
            <a:r>
              <a:rPr lang="en-US" altLang="ja-JP" sz="1100" dirty="0" smtClean="0">
                <a:solidFill>
                  <a:srgbClr val="00B050"/>
                </a:solidFill>
              </a:rPr>
              <a:t>)</a:t>
            </a:r>
          </a:p>
          <a:p>
            <a:r>
              <a:rPr lang="en-US" altLang="ja-JP" sz="1100" b="1" dirty="0" smtClean="0">
                <a:solidFill>
                  <a:srgbClr val="00B050"/>
                </a:solidFill>
              </a:rPr>
              <a:t>__  </a:t>
            </a:r>
            <a:r>
              <a:rPr lang="en-US" altLang="ja-JP" sz="1100" dirty="0" smtClean="0">
                <a:solidFill>
                  <a:srgbClr val="00B050"/>
                </a:solidFill>
              </a:rPr>
              <a:t>Image </a:t>
            </a:r>
            <a:r>
              <a:rPr lang="en-US" altLang="ja-JP" sz="1100" dirty="0" smtClean="0">
                <a:solidFill>
                  <a:srgbClr val="00B050"/>
                </a:solidFill>
              </a:rPr>
              <a:t>and Sound</a:t>
            </a:r>
            <a:endParaRPr lang="en-US" altLang="ja-JP" sz="1100" dirty="0" smtClean="0">
              <a:solidFill>
                <a:srgbClr val="00B050"/>
              </a:solidFill>
            </a:endParaRPr>
          </a:p>
          <a:p>
            <a:r>
              <a:rPr lang="en-US" altLang="ja-JP" sz="1100" b="1" dirty="0" smtClean="0">
                <a:solidFill>
                  <a:srgbClr val="00B050"/>
                </a:solidFill>
              </a:rPr>
              <a:t>__  </a:t>
            </a:r>
            <a:r>
              <a:rPr lang="en-US" altLang="ja-JP" sz="1100" dirty="0" smtClean="0">
                <a:solidFill>
                  <a:srgbClr val="00B050"/>
                </a:solidFill>
              </a:rPr>
              <a:t>Other {specify:                                        }</a:t>
            </a:r>
            <a:endParaRPr lang="en-US" altLang="ja-JP" sz="1100" dirty="0" smtClean="0">
              <a:solidFill>
                <a:srgbClr val="00B050"/>
              </a:solidFill>
            </a:endParaRPr>
          </a:p>
        </p:txBody>
      </p:sp>
      <p:sp>
        <p:nvSpPr>
          <p:cNvPr id="27" name="上矢印 26"/>
          <p:cNvSpPr/>
          <p:nvPr/>
        </p:nvSpPr>
        <p:spPr>
          <a:xfrm>
            <a:off x="6421463" y="3059113"/>
            <a:ext cx="399470" cy="3245142"/>
          </a:xfrm>
          <a:prstGeom prst="upArrow">
            <a:avLst>
              <a:gd name="adj1" fmla="val 75143"/>
              <a:gd name="adj2" fmla="val 60935"/>
            </a:avLst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b="1">
              <a:solidFill>
                <a:srgbClr val="1F497D">
                  <a:lumMod val="60000"/>
                  <a:lumOff val="40000"/>
                </a:srgbClr>
              </a:solidFill>
              <a:latin typeface="ＭＳ Ｐゴシック"/>
            </a:endParaRPr>
          </a:p>
        </p:txBody>
      </p:sp>
      <p:sp>
        <p:nvSpPr>
          <p:cNvPr id="28" name="上矢印 27"/>
          <p:cNvSpPr/>
          <p:nvPr/>
        </p:nvSpPr>
        <p:spPr>
          <a:xfrm rot="5400000">
            <a:off x="3198177" y="8310009"/>
            <a:ext cx="790336" cy="328703"/>
          </a:xfrm>
          <a:prstGeom prst="upArrow">
            <a:avLst>
              <a:gd name="adj1" fmla="val 45733"/>
              <a:gd name="adj2" fmla="val 67683"/>
            </a:avLst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b="1">
              <a:solidFill>
                <a:srgbClr val="1F497D">
                  <a:lumMod val="60000"/>
                  <a:lumOff val="40000"/>
                </a:srgbClr>
              </a:solidFill>
              <a:latin typeface="ＭＳ Ｐゴシック"/>
            </a:endParaRPr>
          </a:p>
        </p:txBody>
      </p:sp>
      <p:sp>
        <p:nvSpPr>
          <p:cNvPr id="29" name="上矢印 28"/>
          <p:cNvSpPr/>
          <p:nvPr/>
        </p:nvSpPr>
        <p:spPr>
          <a:xfrm>
            <a:off x="53261" y="4864511"/>
            <a:ext cx="351971" cy="2951394"/>
          </a:xfrm>
          <a:prstGeom prst="upArrow">
            <a:avLst>
              <a:gd name="adj1" fmla="val 75143"/>
              <a:gd name="adj2" fmla="val 74431"/>
            </a:avLst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b="1">
              <a:solidFill>
                <a:srgbClr val="1F497D">
                  <a:lumMod val="60000"/>
                  <a:lumOff val="40000"/>
                </a:srgbClr>
              </a:solidFill>
              <a:latin typeface="ＭＳ Ｐゴシック"/>
            </a:endParaRPr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3428996" y="4226498"/>
            <a:ext cx="3027403" cy="1277273"/>
          </a:xfrm>
          <a:prstGeom prst="rect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ja-JP" sz="1100" b="1" dirty="0" smtClean="0">
                <a:solidFill>
                  <a:srgbClr val="00B050"/>
                </a:solidFill>
              </a:rPr>
              <a:t>@</a:t>
            </a:r>
          </a:p>
          <a:p>
            <a:r>
              <a:rPr lang="en-US" altLang="ja-JP" sz="1100" b="1" dirty="0" smtClean="0">
                <a:solidFill>
                  <a:srgbClr val="00B050"/>
                </a:solidFill>
              </a:rPr>
              <a:t>@</a:t>
            </a:r>
          </a:p>
          <a:p>
            <a:r>
              <a:rPr lang="en-US" altLang="ja-JP" sz="1100" b="1" dirty="0" smtClean="0">
                <a:solidFill>
                  <a:srgbClr val="00B050"/>
                </a:solidFill>
              </a:rPr>
              <a:t>@</a:t>
            </a:r>
          </a:p>
          <a:p>
            <a:r>
              <a:rPr lang="en-US" altLang="ja-JP" sz="1100" b="1" dirty="0" smtClean="0">
                <a:solidFill>
                  <a:srgbClr val="00B050"/>
                </a:solidFill>
              </a:rPr>
              <a:t>@</a:t>
            </a:r>
          </a:p>
          <a:p>
            <a:r>
              <a:rPr lang="en-US" altLang="ja-JP" sz="1100" b="1" dirty="0" smtClean="0">
                <a:solidFill>
                  <a:srgbClr val="00B050"/>
                </a:solidFill>
              </a:rPr>
              <a:t>@</a:t>
            </a:r>
          </a:p>
          <a:p>
            <a:r>
              <a:rPr lang="en-US" altLang="ja-JP" sz="1100" b="1" dirty="0" smtClean="0">
                <a:solidFill>
                  <a:srgbClr val="00B050"/>
                </a:solidFill>
              </a:rPr>
              <a:t>@</a:t>
            </a:r>
          </a:p>
          <a:p>
            <a:r>
              <a:rPr lang="en-US" altLang="ja-JP" sz="1100" b="1" dirty="0">
                <a:solidFill>
                  <a:srgbClr val="00B050"/>
                </a:solidFill>
              </a:rPr>
              <a:t>@</a:t>
            </a:r>
          </a:p>
        </p:txBody>
      </p:sp>
      <p:sp>
        <p:nvSpPr>
          <p:cNvPr id="9" name="正方形/長方形 8"/>
          <p:cNvSpPr/>
          <p:nvPr/>
        </p:nvSpPr>
        <p:spPr>
          <a:xfrm>
            <a:off x="3408888" y="6308583"/>
            <a:ext cx="221536" cy="25391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1050" b="1" dirty="0" smtClean="0">
                <a:solidFill>
                  <a:srgbClr val="00B050"/>
                </a:solidFill>
              </a:rPr>
              <a:t>.</a:t>
            </a:r>
            <a:endParaRPr lang="ja-JP" altLang="en-US" dirty="0"/>
          </a:p>
        </p:txBody>
      </p:sp>
      <p:sp>
        <p:nvSpPr>
          <p:cNvPr id="34" name="正方形/長方形 22"/>
          <p:cNvSpPr>
            <a:spLocks noChangeArrowheads="1"/>
          </p:cNvSpPr>
          <p:nvPr/>
        </p:nvSpPr>
        <p:spPr bwMode="auto">
          <a:xfrm>
            <a:off x="3423985" y="6307002"/>
            <a:ext cx="3344227" cy="307777"/>
          </a:xfrm>
          <a:prstGeom prst="rect">
            <a:avLst/>
          </a:prstGeom>
          <a:solidFill>
            <a:srgbClr val="00B050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20000"/>
              </a:spcBef>
              <a:buFont typeface="Arial" charset="0"/>
              <a:buNone/>
              <a:defRPr/>
            </a:pPr>
            <a:r>
              <a:rPr lang="en-US" altLang="ja-JP" sz="1400" b="1" dirty="0">
                <a:solidFill>
                  <a:prstClr val="white"/>
                </a:solidFill>
                <a:ea typeface="ＭＳ Ｐゴシック"/>
                <a:cs typeface="Arial" panose="020B0604020202020204" pitchFamily="34" charset="0"/>
              </a:rPr>
              <a:t>Data Sample </a:t>
            </a:r>
            <a:r>
              <a:rPr lang="en-US" altLang="ja-JP" sz="1050" b="1" dirty="0">
                <a:solidFill>
                  <a:prstClr val="white"/>
                </a:solidFill>
                <a:ea typeface="ＭＳ Ｐゴシック"/>
                <a:cs typeface="Arial" panose="020B0604020202020204" pitchFamily="34" charset="0"/>
              </a:rPr>
              <a:t>– </a:t>
            </a:r>
            <a:r>
              <a:rPr lang="en-US" altLang="ja-JP" sz="1050" b="1" dirty="0" smtClean="0">
                <a:solidFill>
                  <a:prstClr val="white"/>
                </a:solidFill>
                <a:ea typeface="ＭＳ Ｐゴシック"/>
                <a:cs typeface="Arial" panose="020B0604020202020204" pitchFamily="34" charset="0"/>
              </a:rPr>
              <a:t>Values </a:t>
            </a:r>
            <a:r>
              <a:rPr lang="en-US" altLang="ja-JP" sz="1050" b="1" dirty="0">
                <a:solidFill>
                  <a:prstClr val="white"/>
                </a:solidFill>
                <a:ea typeface="ＭＳ Ｐゴシック"/>
                <a:cs typeface="Arial" panose="020B0604020202020204" pitchFamily="34" charset="0"/>
              </a:rPr>
              <a:t>can be </a:t>
            </a:r>
            <a:r>
              <a:rPr lang="en-US" altLang="ja-JP" sz="1050" b="1" dirty="0" smtClean="0">
                <a:solidFill>
                  <a:prstClr val="white"/>
                </a:solidFill>
                <a:ea typeface="ＭＳ Ｐゴシック"/>
                <a:cs typeface="Arial" panose="020B0604020202020204" pitchFamily="34" charset="0"/>
              </a:rPr>
              <a:t>fake.</a:t>
            </a:r>
            <a:endParaRPr lang="en-US" altLang="ja-JP" sz="1400" b="1" dirty="0">
              <a:solidFill>
                <a:prstClr val="white"/>
              </a:solidFill>
              <a:ea typeface="ＭＳ Ｐゴシック"/>
              <a:cs typeface="Arial" panose="020B0604020202020204" pitchFamily="34" charset="0"/>
            </a:endParaRPr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4797426" y="1688137"/>
            <a:ext cx="1624038" cy="2300630"/>
          </a:xfrm>
          <a:prstGeom prst="rect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ja-JP" sz="1400" b="1" dirty="0" smtClean="0">
                <a:solidFill>
                  <a:srgbClr val="00B050"/>
                </a:solidFill>
              </a:rPr>
              <a:t>“Any tips?”</a:t>
            </a:r>
          </a:p>
          <a:p>
            <a:r>
              <a:rPr lang="en-US" altLang="ja-JP" sz="1050" b="1" dirty="0" smtClean="0">
                <a:solidFill>
                  <a:srgbClr val="00B050"/>
                </a:solidFill>
              </a:rPr>
              <a:t>Tips for Data Analysis</a:t>
            </a:r>
            <a:endParaRPr lang="en-US" altLang="ja-JP" sz="1050" b="1" dirty="0">
              <a:solidFill>
                <a:srgbClr val="00B050"/>
              </a:solidFill>
            </a:endParaRPr>
          </a:p>
          <a:p>
            <a:endParaRPr lang="en-US" altLang="ja-JP" sz="1050" b="1" dirty="0" smtClean="0">
              <a:solidFill>
                <a:srgbClr val="00B050"/>
              </a:solidFill>
            </a:endParaRPr>
          </a:p>
          <a:p>
            <a:endParaRPr lang="en-US" altLang="ja-JP" sz="1050" b="1" dirty="0">
              <a:solidFill>
                <a:srgbClr val="00B050"/>
              </a:solidFill>
            </a:endParaRPr>
          </a:p>
          <a:p>
            <a:endParaRPr lang="en-US" altLang="ja-JP" sz="1050" b="1" dirty="0" smtClean="0">
              <a:solidFill>
                <a:srgbClr val="00B050"/>
              </a:solidFill>
            </a:endParaRPr>
          </a:p>
          <a:p>
            <a:endParaRPr lang="en-US" altLang="ja-JP" sz="1050" b="1" dirty="0">
              <a:solidFill>
                <a:srgbClr val="00B050"/>
              </a:solidFill>
            </a:endParaRPr>
          </a:p>
          <a:p>
            <a:endParaRPr lang="en-US" altLang="ja-JP" sz="1050" b="1" dirty="0" smtClean="0">
              <a:solidFill>
                <a:srgbClr val="00B050"/>
              </a:solidFill>
            </a:endParaRPr>
          </a:p>
          <a:p>
            <a:endParaRPr lang="en-US" altLang="ja-JP" sz="1050" b="1" dirty="0">
              <a:solidFill>
                <a:srgbClr val="00B050"/>
              </a:solidFill>
            </a:endParaRPr>
          </a:p>
          <a:p>
            <a:endParaRPr lang="en-US" altLang="ja-JP" sz="1050" b="1" dirty="0" smtClean="0">
              <a:solidFill>
                <a:srgbClr val="00B050"/>
              </a:solidFill>
            </a:endParaRPr>
          </a:p>
          <a:p>
            <a:endParaRPr lang="en-US" altLang="ja-JP" sz="1050" b="1" dirty="0">
              <a:solidFill>
                <a:srgbClr val="00B050"/>
              </a:solidFill>
            </a:endParaRPr>
          </a:p>
          <a:p>
            <a:endParaRPr lang="en-US" altLang="ja-JP" sz="1050" b="1" dirty="0" smtClean="0">
              <a:solidFill>
                <a:srgbClr val="00B050"/>
              </a:solidFill>
            </a:endParaRPr>
          </a:p>
          <a:p>
            <a:endParaRPr lang="en-US" altLang="ja-JP" sz="1400" b="1" dirty="0">
              <a:solidFill>
                <a:srgbClr val="00B050"/>
              </a:solidFill>
            </a:endParaRPr>
          </a:p>
          <a:p>
            <a:endParaRPr lang="en-US" altLang="ja-JP" sz="1050" b="1" dirty="0" smtClean="0">
              <a:solidFill>
                <a:srgbClr val="00B050"/>
              </a:solidFill>
            </a:endParaRPr>
          </a:p>
        </p:txBody>
      </p:sp>
      <p:sp>
        <p:nvSpPr>
          <p:cNvPr id="30" name="正方形/長方形 22"/>
          <p:cNvSpPr>
            <a:spLocks noChangeArrowheads="1"/>
          </p:cNvSpPr>
          <p:nvPr/>
        </p:nvSpPr>
        <p:spPr bwMode="auto">
          <a:xfrm>
            <a:off x="3313089" y="3937103"/>
            <a:ext cx="3284567" cy="314444"/>
          </a:xfrm>
          <a:prstGeom prst="rect">
            <a:avLst/>
          </a:prstGeom>
          <a:solidFill>
            <a:srgbClr val="00B050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20000"/>
              </a:spcBef>
              <a:buFont typeface="Arial" charset="0"/>
              <a:buNone/>
              <a:defRPr/>
            </a:pPr>
            <a:r>
              <a:rPr lang="en-US" altLang="ja-JP" sz="1400" b="1" dirty="0" smtClean="0">
                <a:solidFill>
                  <a:prstClr val="white"/>
                </a:solidFill>
                <a:ea typeface="ＭＳ Ｐゴシック"/>
                <a:cs typeface="Arial" panose="020B0604020202020204" pitchFamily="34" charset="0"/>
              </a:rPr>
              <a:t>Attributes</a:t>
            </a:r>
            <a:endParaRPr lang="en-US" altLang="ja-JP" sz="1400" b="1" dirty="0">
              <a:solidFill>
                <a:prstClr val="white"/>
              </a:solidFill>
              <a:ea typeface="ＭＳ Ｐゴシック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0915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正方形/長方形 35"/>
          <p:cNvSpPr/>
          <p:nvPr/>
        </p:nvSpPr>
        <p:spPr>
          <a:xfrm>
            <a:off x="413082" y="4218317"/>
            <a:ext cx="3003354" cy="353388"/>
          </a:xfrm>
          <a:prstGeom prst="rect">
            <a:avLst/>
          </a:prstGeom>
          <a:solidFill>
            <a:schemeClr val="bg1"/>
          </a:solidFill>
          <a:ln w="285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200" dirty="0" smtClean="0">
                <a:solidFill>
                  <a:prstClr val="black"/>
                </a:solidFill>
                <a:latin typeface="Lucida Handwriting" panose="03010101010101010101" pitchFamily="66" charset="0"/>
                <a:ea typeface="ＭＳ Ｐゴシック"/>
                <a:cs typeface="Arial" panose="020B0604020202020204" pitchFamily="34" charset="0"/>
              </a:rPr>
              <a:t>Historical Data of Earthquakes</a:t>
            </a:r>
            <a:endParaRPr kumimoji="1" lang="ja-JP" altLang="en-US" dirty="0"/>
          </a:p>
        </p:txBody>
      </p:sp>
      <p:sp>
        <p:nvSpPr>
          <p:cNvPr id="13" name="正方形/長方形 12"/>
          <p:cNvSpPr/>
          <p:nvPr/>
        </p:nvSpPr>
        <p:spPr>
          <a:xfrm>
            <a:off x="413083" y="4864510"/>
            <a:ext cx="2995806" cy="1436199"/>
          </a:xfrm>
          <a:prstGeom prst="rect">
            <a:avLst/>
          </a:prstGeom>
          <a:solidFill>
            <a:schemeClr val="bg1"/>
          </a:solidFill>
          <a:ln w="285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ja-JP" sz="1200" dirty="0" smtClean="0">
                <a:solidFill>
                  <a:prstClr val="black"/>
                </a:solidFill>
                <a:latin typeface="Lucida Handwriting" panose="03010101010101010101" pitchFamily="66" charset="0"/>
                <a:ea typeface="ＭＳ Ｐゴシック"/>
                <a:cs typeface="Arial" panose="020B0604020202020204" pitchFamily="34" charset="0"/>
              </a:rPr>
              <a:t>Time series data (1983.04-2013.05) of earthquakes occurring in</a:t>
            </a:r>
            <a:r>
              <a:rPr lang="ja-JP" altLang="en-US" sz="1200" dirty="0">
                <a:solidFill>
                  <a:prstClr val="black"/>
                </a:solidFill>
                <a:latin typeface="Lucida Handwriting" panose="03010101010101010101" pitchFamily="66" charset="0"/>
                <a:ea typeface="ＭＳ Ｐゴシック"/>
                <a:cs typeface="Arial" panose="020B0604020202020204" pitchFamily="34" charset="0"/>
              </a:rPr>
              <a:t> </a:t>
            </a:r>
            <a:r>
              <a:rPr lang="en-US" altLang="ja-JP" sz="1200" dirty="0" smtClean="0">
                <a:solidFill>
                  <a:prstClr val="black"/>
                </a:solidFill>
                <a:latin typeface="Lucida Handwriting" panose="03010101010101010101" pitchFamily="66" charset="0"/>
                <a:ea typeface="ＭＳ Ｐゴシック"/>
                <a:cs typeface="Arial" panose="020B0604020202020204" pitchFamily="34" charset="0"/>
              </a:rPr>
              <a:t>the Japanese islands and the near seas.</a:t>
            </a:r>
            <a:endParaRPr kumimoji="1" lang="ja-JP" altLang="en-US" dirty="0"/>
          </a:p>
        </p:txBody>
      </p:sp>
      <p:sp>
        <p:nvSpPr>
          <p:cNvPr id="17" name="上矢印 16"/>
          <p:cNvSpPr/>
          <p:nvPr/>
        </p:nvSpPr>
        <p:spPr>
          <a:xfrm>
            <a:off x="2959650" y="3724761"/>
            <a:ext cx="938688" cy="216216"/>
          </a:xfrm>
          <a:prstGeom prst="upArrow">
            <a:avLst>
              <a:gd name="adj1" fmla="val 45733"/>
              <a:gd name="adj2" fmla="val 67683"/>
            </a:avLst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b="1">
              <a:solidFill>
                <a:srgbClr val="1F497D">
                  <a:lumMod val="60000"/>
                  <a:lumOff val="40000"/>
                </a:srgbClr>
              </a:solidFill>
              <a:latin typeface="ＭＳ Ｐゴシック"/>
            </a:endParaRPr>
          </a:p>
        </p:txBody>
      </p:sp>
      <p:sp>
        <p:nvSpPr>
          <p:cNvPr id="4" name="タイトル 1"/>
          <p:cNvSpPr txBox="1">
            <a:spLocks/>
          </p:cNvSpPr>
          <p:nvPr/>
        </p:nvSpPr>
        <p:spPr>
          <a:xfrm>
            <a:off x="260350" y="3059113"/>
            <a:ext cx="4537075" cy="1081087"/>
          </a:xfrm>
          <a:prstGeom prst="rect">
            <a:avLst/>
          </a:prstGeom>
          <a:ln>
            <a:noFill/>
          </a:ln>
        </p:spPr>
        <p:txBody>
          <a:bodyPr anchor="ctr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endParaRPr lang="ja-JP" altLang="en-US" b="1" dirty="0">
              <a:solidFill>
                <a:srgbClr val="FF9900"/>
              </a:solidFill>
              <a:latin typeface="ＭＳ Ｐゴシック"/>
              <a:ea typeface="ＭＳ Ｐゴシック"/>
            </a:endParaRPr>
          </a:p>
        </p:txBody>
      </p:sp>
      <p:grpSp>
        <p:nvGrpSpPr>
          <p:cNvPr id="3076" name="グループ化 23"/>
          <p:cNvGrpSpPr>
            <a:grpSpLocks/>
          </p:cNvGrpSpPr>
          <p:nvPr/>
        </p:nvGrpSpPr>
        <p:grpSpPr bwMode="auto">
          <a:xfrm>
            <a:off x="409157" y="1691680"/>
            <a:ext cx="6039692" cy="6120681"/>
            <a:chOff x="1661441" y="2393566"/>
            <a:chExt cx="3591816" cy="5137700"/>
          </a:xfrm>
          <a:noFill/>
        </p:grpSpPr>
        <p:sp>
          <p:nvSpPr>
            <p:cNvPr id="2052" name="サブタイトル 2"/>
            <p:cNvSpPr txBox="1">
              <a:spLocks/>
            </p:cNvSpPr>
            <p:nvPr/>
          </p:nvSpPr>
          <p:spPr bwMode="auto">
            <a:xfrm>
              <a:off x="1661442" y="2393566"/>
              <a:ext cx="2609710" cy="1885992"/>
            </a:xfrm>
            <a:prstGeom prst="rect">
              <a:avLst/>
            </a:prstGeom>
            <a:grpFill/>
            <a:ln w="9525">
              <a:solidFill>
                <a:srgbClr val="00B050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spcBef>
                  <a:spcPct val="20000"/>
                </a:spcBef>
                <a:defRPr/>
              </a:pPr>
              <a:r>
                <a:rPr lang="en-US" altLang="ja-JP" b="1" dirty="0" smtClean="0">
                  <a:solidFill>
                    <a:srgbClr val="00B050"/>
                  </a:solidFill>
                  <a:ea typeface="ＭＳ Ｐゴシック"/>
                  <a:cs typeface="Arial" panose="020B0604020202020204" pitchFamily="34" charset="0"/>
                </a:rPr>
                <a:t>“What for?” </a:t>
              </a:r>
              <a:r>
                <a:rPr lang="en-US" altLang="ja-JP" sz="1400" b="1" dirty="0" smtClean="0">
                  <a:solidFill>
                    <a:srgbClr val="00B050"/>
                  </a:solidFill>
                  <a:ea typeface="ＭＳ Ｐゴシック"/>
                  <a:cs typeface="Arial" panose="020B0604020202020204" pitchFamily="34" charset="0"/>
                </a:rPr>
                <a:t>Intention / Aim of Data Analysis</a:t>
              </a:r>
            </a:p>
            <a:p>
              <a:pPr>
                <a:spcBef>
                  <a:spcPct val="20000"/>
                </a:spcBef>
                <a:defRPr/>
              </a:pPr>
              <a:r>
                <a:rPr lang="en-US" altLang="ja-JP" sz="1200" dirty="0" smtClean="0">
                  <a:latin typeface="Lucida Handwriting" panose="03010101010101010101" pitchFamily="66" charset="0"/>
                  <a:ea typeface="ＭＳ Ｐゴシック"/>
                  <a:cs typeface="Arial" panose="020B0604020202020204" pitchFamily="34" charset="0"/>
                </a:rPr>
                <a:t>Discovering hidden patterns of earthquakes</a:t>
              </a:r>
              <a:endParaRPr lang="en-US" altLang="ja-JP" sz="1400" dirty="0">
                <a:latin typeface="Lucida Handwriting" panose="03010101010101010101" pitchFamily="66" charset="0"/>
                <a:ea typeface="ＭＳ Ｐゴシック"/>
                <a:cs typeface="Arial" panose="020B0604020202020204" pitchFamily="34" charset="0"/>
              </a:endParaRPr>
            </a:p>
            <a:p>
              <a:pPr>
                <a:spcBef>
                  <a:spcPct val="20000"/>
                </a:spcBef>
                <a:defRPr/>
              </a:pPr>
              <a:endParaRPr lang="en-US" altLang="ja-JP" sz="1200" b="1" dirty="0" smtClean="0">
                <a:solidFill>
                  <a:srgbClr val="00B0F0"/>
                </a:solidFill>
                <a:ea typeface="ＭＳ Ｐゴシック"/>
                <a:cs typeface="Arial" panose="020B0604020202020204" pitchFamily="34" charset="0"/>
              </a:endParaRPr>
            </a:p>
            <a:p>
              <a:pPr>
                <a:spcBef>
                  <a:spcPct val="20000"/>
                </a:spcBef>
                <a:defRPr/>
              </a:pPr>
              <a:r>
                <a:rPr lang="en-US" altLang="ja-JP" sz="1100" b="1" dirty="0" smtClean="0">
                  <a:solidFill>
                    <a:srgbClr val="00B050"/>
                  </a:solidFill>
                  <a:ea typeface="ＭＳ Ｐゴシック"/>
                  <a:cs typeface="Arial" panose="020B0604020202020204" pitchFamily="34" charset="0"/>
                </a:rPr>
                <a:t>Analysis Tool / Method 1</a:t>
              </a:r>
              <a:r>
                <a:rPr lang="en-US" altLang="ja-JP" sz="1100" b="1" dirty="0">
                  <a:solidFill>
                    <a:srgbClr val="00B050"/>
                  </a:solidFill>
                  <a:ea typeface="ＭＳ Ｐゴシック"/>
                  <a:cs typeface="Arial" panose="020B0604020202020204" pitchFamily="34" charset="0"/>
                </a:rPr>
                <a:t>:</a:t>
              </a:r>
              <a:r>
                <a:rPr lang="ja-JP" altLang="en-US" sz="1100" b="1" dirty="0" smtClean="0">
                  <a:solidFill>
                    <a:srgbClr val="00B050"/>
                  </a:solidFill>
                  <a:ea typeface="ＭＳ Ｐゴシック"/>
                  <a:cs typeface="Arial" panose="020B0604020202020204" pitchFamily="34" charset="0"/>
                </a:rPr>
                <a:t>　</a:t>
              </a:r>
              <a:r>
                <a:rPr lang="en-US" altLang="ja-JP" sz="900" dirty="0" err="1" smtClean="0">
                  <a:latin typeface="Lucida Handwriting" panose="03010101010101010101" pitchFamily="66" charset="0"/>
                  <a:ea typeface="ＭＳ Ｐゴシック"/>
                  <a:cs typeface="Arial" panose="020B0604020202020204" pitchFamily="34" charset="0"/>
                </a:rPr>
                <a:t>Apriori</a:t>
              </a:r>
              <a:endParaRPr lang="en-US" altLang="ja-JP" sz="900" b="1" dirty="0" smtClean="0">
                <a:solidFill>
                  <a:srgbClr val="00B050"/>
                </a:solidFill>
                <a:ea typeface="ＭＳ Ｐゴシック"/>
                <a:cs typeface="Arial" panose="020B0604020202020204" pitchFamily="34" charset="0"/>
              </a:endParaRPr>
            </a:p>
            <a:p>
              <a:pPr>
                <a:spcBef>
                  <a:spcPct val="20000"/>
                </a:spcBef>
                <a:defRPr/>
              </a:pPr>
              <a:r>
                <a:rPr lang="en-US" altLang="ja-JP" sz="1100" b="1" dirty="0" smtClean="0">
                  <a:solidFill>
                    <a:srgbClr val="00B050"/>
                  </a:solidFill>
                  <a:ea typeface="ＭＳ Ｐゴシック"/>
                  <a:cs typeface="Arial" panose="020B0604020202020204" pitchFamily="34" charset="0"/>
                </a:rPr>
                <a:t>Expected </a:t>
              </a:r>
              <a:r>
                <a:rPr lang="en-US" altLang="ja-JP" sz="1100" b="1" dirty="0">
                  <a:solidFill>
                    <a:srgbClr val="00B050"/>
                  </a:solidFill>
                  <a:ea typeface="ＭＳ Ｐゴシック"/>
                  <a:cs typeface="Arial" panose="020B0604020202020204" pitchFamily="34" charset="0"/>
                </a:rPr>
                <a:t>Outcomes </a:t>
              </a:r>
              <a:r>
                <a:rPr lang="en-US" altLang="ja-JP" sz="1100" b="1" dirty="0" smtClean="0">
                  <a:solidFill>
                    <a:srgbClr val="00B050"/>
                  </a:solidFill>
                  <a:ea typeface="ＭＳ Ｐゴシック"/>
                  <a:cs typeface="Arial" panose="020B0604020202020204" pitchFamily="34" charset="0"/>
                </a:rPr>
                <a:t>1:</a:t>
              </a:r>
              <a:r>
                <a:rPr lang="ja-JP" altLang="en-US" sz="1100" b="1" dirty="0">
                  <a:solidFill>
                    <a:srgbClr val="00B050"/>
                  </a:solidFill>
                  <a:ea typeface="ＭＳ Ｐゴシック"/>
                  <a:cs typeface="Arial" panose="020B0604020202020204" pitchFamily="34" charset="0"/>
                </a:rPr>
                <a:t>　</a:t>
              </a:r>
              <a:r>
                <a:rPr lang="en-US" altLang="ja-JP" sz="900" dirty="0">
                  <a:solidFill>
                    <a:prstClr val="black"/>
                  </a:solidFill>
                  <a:latin typeface="Lucida Handwriting" panose="03010101010101010101" pitchFamily="66" charset="0"/>
                  <a:ea typeface="ＭＳ Ｐゴシック"/>
                  <a:cs typeface="Arial" panose="020B0604020202020204" pitchFamily="34" charset="0"/>
                </a:rPr>
                <a:t> </a:t>
              </a:r>
              <a:r>
                <a:rPr lang="en-US" altLang="ja-JP" sz="900" dirty="0" smtClean="0">
                  <a:solidFill>
                    <a:prstClr val="black"/>
                  </a:solidFill>
                  <a:latin typeface="Lucida Handwriting" panose="03010101010101010101" pitchFamily="66" charset="0"/>
                  <a:ea typeface="ＭＳ Ｐゴシック"/>
                  <a:cs typeface="Arial" panose="020B0604020202020204" pitchFamily="34" charset="0"/>
                </a:rPr>
                <a:t>Areas tending to quake simultaneously</a:t>
              </a:r>
              <a:r>
                <a:rPr lang="ja-JP" altLang="en-US" sz="900" dirty="0">
                  <a:solidFill>
                    <a:prstClr val="black"/>
                  </a:solidFill>
                  <a:latin typeface="Lucida Handwriting" panose="03010101010101010101" pitchFamily="66" charset="0"/>
                  <a:ea typeface="ＭＳ Ｐゴシック"/>
                  <a:cs typeface="Arial" panose="020B0604020202020204" pitchFamily="34" charset="0"/>
                </a:rPr>
                <a:t> </a:t>
              </a:r>
              <a:r>
                <a:rPr lang="en-US" altLang="ja-JP" sz="900" dirty="0" smtClean="0">
                  <a:solidFill>
                    <a:prstClr val="black"/>
                  </a:solidFill>
                  <a:latin typeface="Lucida Handwriting" panose="03010101010101010101" pitchFamily="66" charset="0"/>
                  <a:ea typeface="ＭＳ Ｐゴシック"/>
                  <a:cs typeface="Arial" panose="020B0604020202020204" pitchFamily="34" charset="0"/>
                </a:rPr>
                <a:t>or consecutively.</a:t>
              </a:r>
              <a:endParaRPr lang="en-US" altLang="ja-JP" sz="1100" b="1" dirty="0" smtClean="0">
                <a:solidFill>
                  <a:srgbClr val="00B050"/>
                </a:solidFill>
                <a:ea typeface="ＭＳ Ｐゴシック"/>
                <a:cs typeface="Arial" panose="020B0604020202020204" pitchFamily="34" charset="0"/>
              </a:endParaRPr>
            </a:p>
            <a:p>
              <a:pPr>
                <a:spcBef>
                  <a:spcPct val="20000"/>
                </a:spcBef>
                <a:defRPr/>
              </a:pPr>
              <a:r>
                <a:rPr lang="en-US" altLang="ja-JP" sz="900" dirty="0" smtClean="0">
                  <a:latin typeface="Lucida Handwriting" panose="03010101010101010101" pitchFamily="66" charset="0"/>
                  <a:ea typeface="ＭＳ Ｐゴシック"/>
                  <a:cs typeface="Arial" panose="020B0604020202020204" pitchFamily="34" charset="0"/>
                </a:rPr>
                <a:t>Ex. Western Yamanashi prefecture  </a:t>
              </a:r>
              <a:r>
                <a:rPr lang="ja-JP" altLang="en-US" sz="900" dirty="0" smtClean="0">
                  <a:latin typeface="Lucida Handwriting" panose="03010101010101010101" pitchFamily="66" charset="0"/>
                  <a:ea typeface="ＭＳ Ｐゴシック"/>
                  <a:cs typeface="Arial" panose="020B0604020202020204" pitchFamily="34" charset="0"/>
                </a:rPr>
                <a:t>← </a:t>
              </a:r>
              <a:r>
                <a:rPr lang="en-US" altLang="ja-JP" sz="900" dirty="0" smtClean="0">
                  <a:latin typeface="Lucida Handwriting" panose="03010101010101010101" pitchFamily="66" charset="0"/>
                  <a:ea typeface="ＭＳ Ｐゴシック"/>
                  <a:cs typeface="Arial" panose="020B0604020202020204" pitchFamily="34" charset="0"/>
                </a:rPr>
                <a:t>Northern Gunma Prefecture</a:t>
              </a:r>
              <a:endParaRPr lang="en-US" altLang="ja-JP" sz="900" b="1" dirty="0">
                <a:solidFill>
                  <a:srgbClr val="00B050"/>
                </a:solidFill>
                <a:latin typeface="Lucida Handwriting" panose="03010101010101010101" pitchFamily="66" charset="0"/>
                <a:ea typeface="ＭＳ Ｐゴシック"/>
                <a:cs typeface="Arial" panose="020B0604020202020204" pitchFamily="34" charset="0"/>
              </a:endParaRPr>
            </a:p>
            <a:p>
              <a:pPr>
                <a:spcBef>
                  <a:spcPct val="20000"/>
                </a:spcBef>
                <a:defRPr/>
              </a:pPr>
              <a:r>
                <a:rPr lang="en-US" altLang="ja-JP" sz="1100" b="1" dirty="0" smtClean="0">
                  <a:solidFill>
                    <a:srgbClr val="00B050"/>
                  </a:solidFill>
                  <a:ea typeface="ＭＳ Ｐゴシック"/>
                  <a:cs typeface="Arial" panose="020B0604020202020204" pitchFamily="34" charset="0"/>
                </a:rPr>
                <a:t>Analysis Tool / Method 2:</a:t>
              </a:r>
              <a:r>
                <a:rPr lang="ja-JP" altLang="en-US" sz="1100" b="1" dirty="0" smtClean="0">
                  <a:solidFill>
                    <a:srgbClr val="00B050"/>
                  </a:solidFill>
                  <a:ea typeface="ＭＳ Ｐゴシック"/>
                  <a:cs typeface="Arial" panose="020B0604020202020204" pitchFamily="34" charset="0"/>
                </a:rPr>
                <a:t>  </a:t>
              </a:r>
              <a:r>
                <a:rPr lang="en-US" altLang="ja-JP" sz="900" dirty="0" smtClean="0">
                  <a:latin typeface="Lucida Handwriting" panose="03010101010101010101" pitchFamily="66" charset="0"/>
                  <a:ea typeface="ＭＳ Ｐゴシック"/>
                  <a:cs typeface="Arial" panose="020B0604020202020204" pitchFamily="34" charset="0"/>
                </a:rPr>
                <a:t>Frequency analysis + ID3</a:t>
              </a:r>
              <a:endParaRPr lang="en-US" altLang="ja-JP" sz="1100" b="1" dirty="0" smtClean="0">
                <a:solidFill>
                  <a:srgbClr val="00B050"/>
                </a:solidFill>
                <a:latin typeface="Corbel" panose="020B0503020204020204" pitchFamily="34" charset="0"/>
                <a:ea typeface="ＭＳ Ｐゴシック"/>
              </a:endParaRPr>
            </a:p>
            <a:p>
              <a:pPr lvl="0">
                <a:spcBef>
                  <a:spcPct val="20000"/>
                </a:spcBef>
                <a:defRPr/>
              </a:pPr>
              <a:r>
                <a:rPr lang="en-US" altLang="ja-JP" sz="1100" b="1" dirty="0" smtClean="0">
                  <a:solidFill>
                    <a:srgbClr val="00B050"/>
                  </a:solidFill>
                  <a:ea typeface="ＭＳ Ｐゴシック"/>
                  <a:cs typeface="Arial" panose="020B0604020202020204" pitchFamily="34" charset="0"/>
                </a:rPr>
                <a:t>Expected Outcomes 2: </a:t>
              </a:r>
              <a:r>
                <a:rPr lang="en-US" altLang="ja-JP" sz="900" dirty="0" smtClean="0">
                  <a:solidFill>
                    <a:prstClr val="black"/>
                  </a:solidFill>
                  <a:latin typeface="Lucida Handwriting" panose="03010101010101010101" pitchFamily="66" charset="0"/>
                  <a:ea typeface="ＭＳ Ｐゴシック"/>
                  <a:cs typeface="Arial" panose="020B0604020202020204" pitchFamily="34" charset="0"/>
                </a:rPr>
                <a:t>Frequency</a:t>
              </a:r>
              <a:r>
                <a:rPr lang="en-US" altLang="ja-JP" sz="900" dirty="0" smtClean="0">
                  <a:solidFill>
                    <a:prstClr val="black"/>
                  </a:solidFill>
                  <a:latin typeface="Lucida Handwriting" panose="03010101010101010101" pitchFamily="66" charset="0"/>
                  <a:ea typeface="ＭＳ Ｐゴシック"/>
                  <a:cs typeface="Arial" panose="020B0604020202020204" pitchFamily="34" charset="0"/>
                </a:rPr>
                <a:t> </a:t>
              </a:r>
              <a:r>
                <a:rPr lang="en-US" altLang="ja-JP" sz="900" dirty="0" smtClean="0">
                  <a:solidFill>
                    <a:prstClr val="black"/>
                  </a:solidFill>
                  <a:latin typeface="Lucida Handwriting" panose="03010101010101010101" pitchFamily="66" charset="0"/>
                  <a:ea typeface="ＭＳ Ｐゴシック"/>
                  <a:cs typeface="Arial" panose="020B0604020202020204" pitchFamily="34" charset="0"/>
                </a:rPr>
                <a:t>before and after 2011 </a:t>
              </a:r>
              <a:r>
                <a:rPr lang="en-US" altLang="ja-JP" sz="900" dirty="0" smtClean="0">
                  <a:solidFill>
                    <a:prstClr val="black"/>
                  </a:solidFill>
                  <a:latin typeface="Lucida Handwriting" panose="03010101010101010101" pitchFamily="66" charset="0"/>
                  <a:ea typeface="ＭＳ Ｐゴシック"/>
                  <a:cs typeface="Arial" panose="020B0604020202020204" pitchFamily="34" charset="0"/>
                </a:rPr>
                <a:t>by areas</a:t>
              </a:r>
            </a:p>
            <a:p>
              <a:pPr lvl="0">
                <a:spcBef>
                  <a:spcPct val="20000"/>
                </a:spcBef>
                <a:defRPr/>
              </a:pPr>
              <a:r>
                <a:rPr lang="en-US" altLang="ja-JP" sz="900" dirty="0" smtClean="0">
                  <a:solidFill>
                    <a:prstClr val="black"/>
                  </a:solidFill>
                  <a:latin typeface="Lucida Handwriting" panose="03010101010101010101" pitchFamily="66" charset="0"/>
                  <a:ea typeface="ＭＳ Ｐゴシック"/>
                  <a:cs typeface="Arial" panose="020B0604020202020204" pitchFamily="34" charset="0"/>
                </a:rPr>
                <a:t>Ex. </a:t>
              </a:r>
              <a:r>
                <a:rPr lang="en-US" altLang="ja-JP" sz="900" dirty="0" smtClean="0">
                  <a:solidFill>
                    <a:prstClr val="black"/>
                  </a:solidFill>
                  <a:latin typeface="Lucida Handwriting" panose="03010101010101010101" pitchFamily="66" charset="0"/>
                  <a:ea typeface="ＭＳ Ｐゴシック"/>
                  <a:cs typeface="Arial" panose="020B0604020202020204" pitchFamily="34" charset="0"/>
                </a:rPr>
                <a:t>West of </a:t>
              </a:r>
              <a:r>
                <a:rPr lang="en-US" altLang="ja-JP" sz="900" dirty="0" err="1" smtClean="0">
                  <a:solidFill>
                    <a:prstClr val="black"/>
                  </a:solidFill>
                  <a:latin typeface="Lucida Handwriting" panose="03010101010101010101" pitchFamily="66" charset="0"/>
                  <a:ea typeface="ＭＳ Ｐゴシック"/>
                  <a:cs typeface="Arial" panose="020B0604020202020204" pitchFamily="34" charset="0"/>
                </a:rPr>
                <a:t>Aizu</a:t>
              </a:r>
              <a:r>
                <a:rPr lang="en-US" altLang="ja-JP" sz="900" dirty="0" smtClean="0">
                  <a:solidFill>
                    <a:prstClr val="black"/>
                  </a:solidFill>
                  <a:latin typeface="Lucida Handwriting" panose="03010101010101010101" pitchFamily="66" charset="0"/>
                  <a:ea typeface="ＭＳ Ｐゴシック"/>
                  <a:cs typeface="Arial" panose="020B0604020202020204" pitchFamily="34" charset="0"/>
                </a:rPr>
                <a:t> … Increased after 2011</a:t>
              </a:r>
            </a:p>
            <a:p>
              <a:pPr lvl="0">
                <a:spcBef>
                  <a:spcPct val="20000"/>
                </a:spcBef>
                <a:defRPr/>
              </a:pPr>
              <a:endParaRPr lang="en-US" altLang="ja-JP" sz="900" b="1" dirty="0">
                <a:solidFill>
                  <a:srgbClr val="00B050"/>
                </a:solidFill>
                <a:ea typeface="ＭＳ Ｐゴシック"/>
                <a:cs typeface="Arial" panose="020B0604020202020204" pitchFamily="34" charset="0"/>
              </a:endParaRPr>
            </a:p>
            <a:p>
              <a:pPr>
                <a:spcBef>
                  <a:spcPct val="20000"/>
                </a:spcBef>
                <a:defRPr/>
              </a:pPr>
              <a:endParaRPr lang="en-US" altLang="ja-JP" sz="1100" b="1" dirty="0" smtClean="0">
                <a:solidFill>
                  <a:srgbClr val="00B050"/>
                </a:solidFill>
                <a:latin typeface="Corbel" panose="020B0503020204020204" pitchFamily="34" charset="0"/>
                <a:ea typeface="ＭＳ Ｐゴシック"/>
              </a:endParaRPr>
            </a:p>
          </p:txBody>
        </p:sp>
        <p:sp>
          <p:nvSpPr>
            <p:cNvPr id="2053" name="サブタイトル 2"/>
            <p:cNvSpPr txBox="1">
              <a:spLocks/>
            </p:cNvSpPr>
            <p:nvPr/>
          </p:nvSpPr>
          <p:spPr bwMode="auto">
            <a:xfrm>
              <a:off x="1661441" y="4279559"/>
              <a:ext cx="3591816" cy="3251707"/>
            </a:xfrm>
            <a:prstGeom prst="rect">
              <a:avLst/>
            </a:prstGeom>
            <a:grpFill/>
            <a:ln w="9525">
              <a:solidFill>
                <a:srgbClr val="00B050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spcBef>
                  <a:spcPct val="20000"/>
                </a:spcBef>
                <a:defRPr/>
              </a:pPr>
              <a:r>
                <a:rPr lang="ja-JP" altLang="en-US" sz="1400" b="1" dirty="0" smtClean="0">
                  <a:solidFill>
                    <a:srgbClr val="00B050"/>
                  </a:solidFill>
                  <a:latin typeface="ＭＳ Ｐゴシック"/>
                  <a:ea typeface="ＭＳ Ｐゴシック"/>
                </a:rPr>
                <a:t>　　　　　　　　　</a:t>
              </a:r>
              <a:endParaRPr lang="en-US" altLang="ja-JP" sz="1400" b="1" dirty="0" smtClean="0">
                <a:solidFill>
                  <a:srgbClr val="00B050"/>
                </a:solidFill>
                <a:latin typeface="ＭＳ Ｐゴシック"/>
                <a:ea typeface="ＭＳ Ｐゴシック"/>
              </a:endParaRPr>
            </a:p>
            <a:p>
              <a:pPr>
                <a:spcBef>
                  <a:spcPct val="20000"/>
                </a:spcBef>
                <a:defRPr/>
              </a:pPr>
              <a:endParaRPr lang="en-US" altLang="ja-JP" sz="1400" b="1" dirty="0">
                <a:solidFill>
                  <a:srgbClr val="00B0F0"/>
                </a:solidFill>
                <a:latin typeface="ＭＳ Ｐゴシック"/>
                <a:ea typeface="ＭＳ Ｐゴシック"/>
              </a:endParaRPr>
            </a:p>
            <a:p>
              <a:pPr>
                <a:spcBef>
                  <a:spcPct val="20000"/>
                </a:spcBef>
                <a:buFont typeface="Arial" charset="0"/>
                <a:buNone/>
                <a:defRPr/>
              </a:pPr>
              <a:endParaRPr lang="en-US" altLang="ja-JP" sz="1200" b="1" dirty="0" smtClean="0">
                <a:solidFill>
                  <a:srgbClr val="00B050"/>
                </a:solidFill>
                <a:latin typeface="Corbel" panose="020B0503020204020204" pitchFamily="34" charset="0"/>
                <a:ea typeface="ＭＳ Ｐゴシック"/>
              </a:endParaRPr>
            </a:p>
            <a:p>
              <a:pPr>
                <a:spcBef>
                  <a:spcPct val="20000"/>
                </a:spcBef>
                <a:buFont typeface="Arial" charset="0"/>
                <a:buNone/>
                <a:defRPr/>
              </a:pPr>
              <a:endParaRPr lang="en-US" altLang="ja-JP" sz="1200" b="1" dirty="0">
                <a:solidFill>
                  <a:srgbClr val="00B050"/>
                </a:solidFill>
                <a:latin typeface="Corbel" panose="020B0503020204020204" pitchFamily="34" charset="0"/>
                <a:ea typeface="ＭＳ Ｐゴシック"/>
              </a:endParaRPr>
            </a:p>
            <a:p>
              <a:pPr>
                <a:spcBef>
                  <a:spcPct val="20000"/>
                </a:spcBef>
                <a:buFont typeface="Arial" charset="0"/>
                <a:buNone/>
                <a:defRPr/>
              </a:pPr>
              <a:endParaRPr lang="en-US" altLang="ja-JP" sz="1200" b="1" dirty="0" smtClean="0">
                <a:solidFill>
                  <a:srgbClr val="00B050"/>
                </a:solidFill>
                <a:latin typeface="Corbel" panose="020B0503020204020204" pitchFamily="34" charset="0"/>
                <a:ea typeface="ＭＳ Ｐゴシック"/>
              </a:endParaRPr>
            </a:p>
            <a:p>
              <a:pPr>
                <a:spcBef>
                  <a:spcPct val="20000"/>
                </a:spcBef>
                <a:buFont typeface="Arial" charset="0"/>
                <a:buNone/>
                <a:defRPr/>
              </a:pPr>
              <a:endParaRPr lang="en-US" altLang="ja-JP" sz="1200" b="1" dirty="0">
                <a:solidFill>
                  <a:srgbClr val="00B050"/>
                </a:solidFill>
                <a:latin typeface="Corbel" panose="020B0503020204020204" pitchFamily="34" charset="0"/>
                <a:ea typeface="ＭＳ Ｐゴシック"/>
              </a:endParaRPr>
            </a:p>
            <a:p>
              <a:pPr>
                <a:spcBef>
                  <a:spcPct val="20000"/>
                </a:spcBef>
                <a:buFont typeface="Arial" charset="0"/>
                <a:buNone/>
                <a:defRPr/>
              </a:pPr>
              <a:endParaRPr lang="en-US" altLang="ja-JP" sz="1200" b="1" dirty="0" smtClean="0">
                <a:solidFill>
                  <a:srgbClr val="00B050"/>
                </a:solidFill>
                <a:latin typeface="Corbel" panose="020B0503020204020204" pitchFamily="34" charset="0"/>
                <a:ea typeface="ＭＳ Ｐゴシック"/>
              </a:endParaRPr>
            </a:p>
            <a:p>
              <a:pPr>
                <a:spcBef>
                  <a:spcPct val="20000"/>
                </a:spcBef>
                <a:buFont typeface="Arial" charset="0"/>
                <a:buNone/>
                <a:defRPr/>
              </a:pPr>
              <a:endParaRPr lang="en-US" altLang="ja-JP" sz="1200" b="1" dirty="0">
                <a:solidFill>
                  <a:srgbClr val="00B050"/>
                </a:solidFill>
                <a:latin typeface="Corbel" panose="020B0503020204020204" pitchFamily="34" charset="0"/>
                <a:ea typeface="ＭＳ Ｐゴシック"/>
              </a:endParaRPr>
            </a:p>
          </p:txBody>
        </p:sp>
      </p:grpSp>
      <p:sp>
        <p:nvSpPr>
          <p:cNvPr id="2055" name="サブタイトル 2"/>
          <p:cNvSpPr txBox="1">
            <a:spLocks/>
          </p:cNvSpPr>
          <p:nvPr/>
        </p:nvSpPr>
        <p:spPr bwMode="auto">
          <a:xfrm>
            <a:off x="3428999" y="7812361"/>
            <a:ext cx="3456385" cy="1331639"/>
          </a:xfrm>
          <a:prstGeom prst="rect">
            <a:avLst/>
          </a:prstGeom>
          <a:noFill/>
          <a:ln w="9525">
            <a:solidFill>
              <a:srgbClr val="00B050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20000"/>
              </a:spcBef>
              <a:defRPr/>
            </a:pPr>
            <a:r>
              <a:rPr lang="en-US" altLang="ja-JP" sz="1600" b="1" dirty="0" smtClean="0">
                <a:solidFill>
                  <a:srgbClr val="00B050"/>
                </a:solidFill>
                <a:ea typeface="ＭＳ Ｐゴシック"/>
                <a:cs typeface="Arial" panose="020B0604020202020204" pitchFamily="34" charset="0"/>
              </a:rPr>
              <a:t>“Any </a:t>
            </a:r>
            <a:r>
              <a:rPr lang="en-US" altLang="ja-JP" sz="1600" b="1" dirty="0" smtClean="0">
                <a:solidFill>
                  <a:srgbClr val="00B050"/>
                </a:solidFill>
                <a:ea typeface="ＭＳ Ｐゴシック"/>
                <a:cs typeface="Arial" panose="020B0604020202020204" pitchFamily="34" charset="0"/>
              </a:rPr>
              <a:t>costs</a:t>
            </a:r>
            <a:r>
              <a:rPr lang="en-US" altLang="ja-JP" sz="1600" b="1" dirty="0" smtClean="0">
                <a:solidFill>
                  <a:srgbClr val="00B050"/>
                </a:solidFill>
                <a:ea typeface="ＭＳ Ｐゴシック"/>
                <a:cs typeface="Arial" panose="020B0604020202020204" pitchFamily="34" charset="0"/>
              </a:rPr>
              <a:t>?”</a:t>
            </a:r>
            <a:r>
              <a:rPr lang="en-US" altLang="ja-JP" sz="1200" b="1" dirty="0" smtClean="0">
                <a:solidFill>
                  <a:srgbClr val="00B050"/>
                </a:solidFill>
                <a:ea typeface="ＭＳ Ｐゴシック"/>
                <a:cs typeface="Arial" panose="020B0604020202020204" pitchFamily="34" charset="0"/>
              </a:rPr>
              <a:t> Costs for Collecting Data</a:t>
            </a:r>
            <a:endParaRPr lang="en-US" altLang="ja-JP" sz="1600" b="1" dirty="0" smtClean="0">
              <a:solidFill>
                <a:srgbClr val="00B050"/>
              </a:solidFill>
              <a:ea typeface="ＭＳ Ｐゴシック"/>
              <a:cs typeface="Arial" panose="020B0604020202020204" pitchFamily="34" charset="0"/>
            </a:endParaRPr>
          </a:p>
          <a:p>
            <a:pPr algn="ctr">
              <a:spcBef>
                <a:spcPct val="20000"/>
              </a:spcBef>
              <a:defRPr/>
            </a:pPr>
            <a:endParaRPr lang="en-US" altLang="ja-JP" b="1" dirty="0">
              <a:solidFill>
                <a:srgbClr val="00B0F0"/>
              </a:solidFill>
              <a:latin typeface="ＭＳ Ｐゴシック"/>
              <a:ea typeface="ＭＳ Ｐゴシック"/>
            </a:endParaRPr>
          </a:p>
        </p:txBody>
      </p:sp>
      <p:sp>
        <p:nvSpPr>
          <p:cNvPr id="2056" name="サブタイトル 2"/>
          <p:cNvSpPr txBox="1">
            <a:spLocks/>
          </p:cNvSpPr>
          <p:nvPr/>
        </p:nvSpPr>
        <p:spPr bwMode="auto">
          <a:xfrm>
            <a:off x="0" y="0"/>
            <a:ext cx="3429000" cy="1691680"/>
          </a:xfrm>
          <a:prstGeom prst="rect">
            <a:avLst/>
          </a:prstGeom>
          <a:noFill/>
          <a:ln w="9525">
            <a:solidFill>
              <a:srgbClr val="00B050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20000"/>
              </a:spcBef>
              <a:buFont typeface="Arial" charset="0"/>
              <a:buNone/>
              <a:defRPr/>
            </a:pPr>
            <a:r>
              <a:rPr lang="en-US" altLang="ja-JP" sz="1600" b="1" dirty="0" smtClean="0">
                <a:solidFill>
                  <a:srgbClr val="00B050"/>
                </a:solidFill>
                <a:ea typeface="ＭＳ Ｐゴシック"/>
                <a:cs typeface="Arial" panose="020B0604020202020204" pitchFamily="34" charset="0"/>
              </a:rPr>
              <a:t>“What follows?” </a:t>
            </a:r>
            <a:r>
              <a:rPr lang="en-US" altLang="ja-JP" sz="1100" b="1" dirty="0" smtClean="0">
                <a:solidFill>
                  <a:srgbClr val="00B050"/>
                </a:solidFill>
                <a:ea typeface="ＭＳ Ｐゴシック"/>
                <a:cs typeface="Arial" panose="020B0604020202020204" pitchFamily="34" charset="0"/>
              </a:rPr>
              <a:t>Unintentional </a:t>
            </a:r>
            <a:r>
              <a:rPr lang="en-US" altLang="ja-JP" sz="1100" b="1" dirty="0" smtClean="0">
                <a:solidFill>
                  <a:srgbClr val="00B050"/>
                </a:solidFill>
                <a:ea typeface="ＭＳ Ｐゴシック"/>
                <a:cs typeface="Arial" panose="020B0604020202020204" pitchFamily="34" charset="0"/>
              </a:rPr>
              <a:t>Effects</a:t>
            </a:r>
          </a:p>
          <a:p>
            <a:pPr>
              <a:spcBef>
                <a:spcPct val="20000"/>
              </a:spcBef>
              <a:buFont typeface="Arial" charset="0"/>
              <a:buNone/>
              <a:defRPr/>
            </a:pPr>
            <a:r>
              <a:rPr lang="en-US" altLang="ja-JP" sz="1000" dirty="0" smtClean="0">
                <a:solidFill>
                  <a:prstClr val="black"/>
                </a:solidFill>
                <a:latin typeface="Lucida Handwriting" panose="03010101010101010101" pitchFamily="66" charset="0"/>
                <a:ea typeface="ＭＳ Ｐゴシック"/>
                <a:cs typeface="Arial" panose="020B0604020202020204" pitchFamily="34" charset="0"/>
              </a:rPr>
              <a:t>Noticed that there are certain areas and certain time zones where earthquake data are likely to be missing.</a:t>
            </a:r>
          </a:p>
          <a:p>
            <a:pPr>
              <a:spcBef>
                <a:spcPct val="20000"/>
              </a:spcBef>
              <a:buFont typeface="Arial" charset="0"/>
              <a:buNone/>
              <a:defRPr/>
            </a:pPr>
            <a:r>
              <a:rPr lang="en-US" altLang="ja-JP" sz="1000" dirty="0" smtClean="0">
                <a:solidFill>
                  <a:prstClr val="black"/>
                </a:solidFill>
                <a:latin typeface="Lucida Handwriting" panose="03010101010101010101" pitchFamily="66" charset="0"/>
                <a:ea typeface="ＭＳ Ｐゴシック"/>
                <a:cs typeface="Arial" panose="020B0604020202020204" pitchFamily="34" charset="0"/>
              </a:rPr>
              <a:t>This finding will help enhance  future data collection.</a:t>
            </a:r>
          </a:p>
          <a:p>
            <a:pPr>
              <a:spcBef>
                <a:spcPct val="20000"/>
              </a:spcBef>
              <a:buFont typeface="Arial" charset="0"/>
              <a:buNone/>
              <a:defRPr/>
            </a:pPr>
            <a:r>
              <a:rPr lang="en-US" altLang="ja-JP" sz="1000" dirty="0" smtClean="0">
                <a:solidFill>
                  <a:prstClr val="black"/>
                </a:solidFill>
                <a:latin typeface="Lucida Handwriting" panose="03010101010101010101" pitchFamily="66" charset="0"/>
                <a:ea typeface="ＭＳ Ｐゴシック"/>
                <a:cs typeface="Arial" panose="020B0604020202020204" pitchFamily="34" charset="0"/>
              </a:rPr>
              <a:t>Also discovered the relationships between earthquakes and  weather.</a:t>
            </a:r>
            <a:endParaRPr lang="en-US" altLang="ja-JP" sz="1000" dirty="0" smtClean="0">
              <a:solidFill>
                <a:srgbClr val="00B0F0"/>
              </a:solidFill>
              <a:ea typeface="ＭＳ Ｐゴシック"/>
              <a:cs typeface="Arial" panose="020B0604020202020204" pitchFamily="34" charset="0"/>
            </a:endParaRPr>
          </a:p>
        </p:txBody>
      </p:sp>
      <p:sp>
        <p:nvSpPr>
          <p:cNvPr id="2057" name="サブタイトル 2"/>
          <p:cNvSpPr txBox="1">
            <a:spLocks/>
          </p:cNvSpPr>
          <p:nvPr/>
        </p:nvSpPr>
        <p:spPr bwMode="auto">
          <a:xfrm>
            <a:off x="3429000" y="0"/>
            <a:ext cx="3429000" cy="1691680"/>
          </a:xfrm>
          <a:prstGeom prst="rect">
            <a:avLst/>
          </a:prstGeom>
          <a:noFill/>
          <a:ln w="9525">
            <a:solidFill>
              <a:srgbClr val="00B050"/>
            </a:solidFill>
            <a:miter lim="800000"/>
            <a:headEnd/>
            <a:tailEnd/>
          </a:ln>
        </p:spPr>
        <p:txBody>
          <a:bodyPr/>
          <a:lstStyle/>
          <a:p>
            <a:pPr lvl="0">
              <a:spcBef>
                <a:spcPct val="20000"/>
              </a:spcBef>
              <a:defRPr/>
            </a:pPr>
            <a:r>
              <a:rPr lang="en-US" altLang="ja-JP" sz="1600" b="1" dirty="0" smtClean="0">
                <a:solidFill>
                  <a:srgbClr val="00B050"/>
                </a:solidFill>
                <a:ea typeface="ＭＳ Ｐゴシック"/>
                <a:cs typeface="Arial" panose="020B0604020202020204" pitchFamily="34" charset="0"/>
              </a:rPr>
              <a:t>“Helpful to whom else?”</a:t>
            </a:r>
            <a:r>
              <a:rPr lang="en-US" altLang="ja-JP" sz="1200" b="1" dirty="0" smtClean="0">
                <a:solidFill>
                  <a:srgbClr val="00B050"/>
                </a:solidFill>
                <a:ea typeface="ＭＳ Ｐゴシック"/>
                <a:cs typeface="Arial" panose="020B0604020202020204" pitchFamily="34" charset="0"/>
              </a:rPr>
              <a:t> </a:t>
            </a:r>
            <a:r>
              <a:rPr lang="en-US" altLang="ja-JP" sz="1100" b="1" dirty="0" smtClean="0">
                <a:solidFill>
                  <a:srgbClr val="00B050"/>
                </a:solidFill>
                <a:ea typeface="ＭＳ Ｐゴシック"/>
                <a:cs typeface="Arial" panose="020B0604020202020204" pitchFamily="34" charset="0"/>
              </a:rPr>
              <a:t>Other Users</a:t>
            </a:r>
            <a:endParaRPr lang="en-US" altLang="ja-JP" sz="1400" b="1" dirty="0">
              <a:solidFill>
                <a:srgbClr val="00B0F0"/>
              </a:solidFill>
              <a:ea typeface="ＭＳ Ｐゴシック"/>
              <a:cs typeface="Arial" panose="020B0604020202020204" pitchFamily="34" charset="0"/>
            </a:endParaRPr>
          </a:p>
          <a:p>
            <a:pPr>
              <a:spcBef>
                <a:spcPct val="20000"/>
              </a:spcBef>
              <a:buFont typeface="Arial" charset="0"/>
              <a:buNone/>
              <a:defRPr/>
            </a:pPr>
            <a:endParaRPr lang="en-US" altLang="ja-JP" sz="1000" dirty="0" smtClean="0">
              <a:solidFill>
                <a:prstClr val="black"/>
              </a:solidFill>
              <a:latin typeface="Lucida Handwriting" panose="03010101010101010101" pitchFamily="66" charset="0"/>
              <a:ea typeface="ＭＳ Ｐゴシック"/>
              <a:cs typeface="Arial" panose="020B0604020202020204" pitchFamily="34" charset="0"/>
            </a:endParaRPr>
          </a:p>
          <a:p>
            <a:pPr>
              <a:spcBef>
                <a:spcPct val="20000"/>
              </a:spcBef>
              <a:buFont typeface="Arial" charset="0"/>
              <a:buNone/>
              <a:defRPr/>
            </a:pPr>
            <a:r>
              <a:rPr lang="en-US" altLang="ja-JP" sz="1000" dirty="0" smtClean="0">
                <a:solidFill>
                  <a:prstClr val="black"/>
                </a:solidFill>
                <a:latin typeface="Lucida Handwriting" panose="03010101010101010101" pitchFamily="66" charset="0"/>
                <a:ea typeface="ＭＳ Ｐゴシック"/>
                <a:cs typeface="Arial" panose="020B0604020202020204" pitchFamily="34" charset="0"/>
              </a:rPr>
              <a:t>Insurance companies are likely to be interested in this analysis.</a:t>
            </a:r>
          </a:p>
          <a:p>
            <a:pPr>
              <a:spcBef>
                <a:spcPct val="20000"/>
              </a:spcBef>
              <a:buFont typeface="Arial" charset="0"/>
              <a:buNone/>
              <a:defRPr/>
            </a:pPr>
            <a:endParaRPr lang="en-US" altLang="ja-JP" sz="1000" dirty="0" smtClean="0">
              <a:solidFill>
                <a:prstClr val="black"/>
              </a:solidFill>
              <a:latin typeface="Lucida Handwriting" panose="03010101010101010101" pitchFamily="66" charset="0"/>
              <a:ea typeface="ＭＳ Ｐゴシック"/>
              <a:cs typeface="Arial" panose="020B0604020202020204" pitchFamily="34" charset="0"/>
            </a:endParaRPr>
          </a:p>
          <a:p>
            <a:pPr>
              <a:spcBef>
                <a:spcPct val="20000"/>
              </a:spcBef>
              <a:buFont typeface="Arial" charset="0"/>
              <a:buNone/>
              <a:defRPr/>
            </a:pPr>
            <a:r>
              <a:rPr lang="en-US" altLang="ja-JP" sz="1000" dirty="0" smtClean="0">
                <a:solidFill>
                  <a:prstClr val="black"/>
                </a:solidFill>
                <a:latin typeface="Lucida Handwriting" panose="03010101010101010101" pitchFamily="66" charset="0"/>
                <a:ea typeface="ＭＳ Ｐゴシック"/>
                <a:cs typeface="Arial" panose="020B0604020202020204" pitchFamily="34" charset="0"/>
              </a:rPr>
              <a:t>The relationships between earthquakes and weather may be interesting to </a:t>
            </a:r>
            <a:r>
              <a:rPr lang="ja-JP" altLang="en-US" sz="1000" dirty="0">
                <a:solidFill>
                  <a:prstClr val="black"/>
                </a:solidFill>
                <a:latin typeface="Lucida Handwriting" panose="03010101010101010101" pitchFamily="66" charset="0"/>
                <a:ea typeface="ＭＳ Ｐゴシック"/>
                <a:cs typeface="Arial" panose="020B0604020202020204" pitchFamily="34" charset="0"/>
              </a:rPr>
              <a:t> </a:t>
            </a:r>
            <a:r>
              <a:rPr lang="en-US" altLang="ja-JP" sz="1000" dirty="0" smtClean="0">
                <a:solidFill>
                  <a:prstClr val="black"/>
                </a:solidFill>
                <a:latin typeface="Lucida Handwriting" panose="03010101010101010101" pitchFamily="66" charset="0"/>
                <a:ea typeface="ＭＳ Ｐゴシック"/>
                <a:cs typeface="Arial" panose="020B0604020202020204" pitchFamily="34" charset="0"/>
              </a:rPr>
              <a:t>meteorologists.</a:t>
            </a:r>
            <a:endParaRPr lang="ja-JP" altLang="en-US" b="1" dirty="0">
              <a:solidFill>
                <a:srgbClr val="00B050"/>
              </a:solidFill>
              <a:latin typeface="ＭＳ Ｐゴシック"/>
              <a:ea typeface="ＭＳ Ｐゴシック"/>
            </a:endParaRPr>
          </a:p>
        </p:txBody>
      </p:sp>
      <p:sp>
        <p:nvSpPr>
          <p:cNvPr id="2060" name="正方形/長方形 22"/>
          <p:cNvSpPr>
            <a:spLocks noChangeArrowheads="1"/>
          </p:cNvSpPr>
          <p:nvPr/>
        </p:nvSpPr>
        <p:spPr bwMode="auto">
          <a:xfrm>
            <a:off x="252830" y="3946441"/>
            <a:ext cx="3060259" cy="307777"/>
          </a:xfrm>
          <a:prstGeom prst="rect">
            <a:avLst/>
          </a:prstGeom>
          <a:solidFill>
            <a:srgbClr val="00B050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20000"/>
              </a:spcBef>
              <a:buFont typeface="Arial" charset="0"/>
              <a:buNone/>
              <a:defRPr/>
            </a:pPr>
            <a:r>
              <a:rPr lang="en-US" altLang="ja-JP" sz="1400" b="1" dirty="0" smtClean="0">
                <a:solidFill>
                  <a:prstClr val="white"/>
                </a:solidFill>
                <a:ea typeface="ＭＳ Ｐゴシック"/>
                <a:cs typeface="Arial" panose="020B0604020202020204" pitchFamily="34" charset="0"/>
              </a:rPr>
              <a:t>  Data Name</a:t>
            </a:r>
            <a:endParaRPr lang="en-US" altLang="ja-JP" sz="1400" b="1" dirty="0">
              <a:solidFill>
                <a:prstClr val="white"/>
              </a:solidFill>
              <a:ea typeface="ＭＳ Ｐゴシック"/>
              <a:cs typeface="Arial" panose="020B0604020202020204" pitchFamily="34" charset="0"/>
            </a:endParaRPr>
          </a:p>
        </p:txBody>
      </p:sp>
      <p:sp>
        <p:nvSpPr>
          <p:cNvPr id="25" name="曲折矢印 24"/>
          <p:cNvSpPr/>
          <p:nvPr/>
        </p:nvSpPr>
        <p:spPr bwMode="auto">
          <a:xfrm rot="16200000">
            <a:off x="-1367251" y="3103554"/>
            <a:ext cx="3188286" cy="364533"/>
          </a:xfrm>
          <a:prstGeom prst="bentArrow">
            <a:avLst>
              <a:gd name="adj1" fmla="val 91286"/>
              <a:gd name="adj2" fmla="val 50000"/>
              <a:gd name="adj3" fmla="val 50000"/>
              <a:gd name="adj4" fmla="val 73072"/>
            </a:avLst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b="1" dirty="0">
              <a:solidFill>
                <a:srgbClr val="1F497D">
                  <a:lumMod val="60000"/>
                  <a:lumOff val="40000"/>
                </a:srgbClr>
              </a:solidFill>
              <a:latin typeface="ＭＳ Ｐゴシック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3" y="0"/>
            <a:ext cx="6857996" cy="9144000"/>
          </a:xfrm>
          <a:prstGeom prst="rect">
            <a:avLst/>
          </a:prstGeom>
          <a:noFill/>
          <a:ln w="762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aphicFrame>
        <p:nvGraphicFramePr>
          <p:cNvPr id="3" name="表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35003158"/>
              </p:ext>
            </p:extLst>
          </p:nvPr>
        </p:nvGraphicFramePr>
        <p:xfrm>
          <a:off x="3438758" y="6614780"/>
          <a:ext cx="3329454" cy="1197580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912719"/>
                <a:gridCol w="373667"/>
                <a:gridCol w="720080"/>
                <a:gridCol w="432048"/>
                <a:gridCol w="432048"/>
                <a:gridCol w="458892"/>
              </a:tblGrid>
              <a:tr h="411563">
                <a:tc>
                  <a:txBody>
                    <a:bodyPr/>
                    <a:lstStyle/>
                    <a:p>
                      <a:r>
                        <a:rPr lang="en-US" altLang="ja-JP" sz="600" dirty="0" smtClean="0">
                          <a:latin typeface="Lucida Handwriting" panose="03010101010101010101" pitchFamily="66" charset="0"/>
                          <a:ea typeface="ＭＳ Ｐゴシック"/>
                          <a:cs typeface="Arial" panose="020B0604020202020204" pitchFamily="34" charset="0"/>
                        </a:rPr>
                        <a:t>Date</a:t>
                      </a:r>
                      <a:endParaRPr kumimoji="1" lang="en-US" altLang="ja-JP" sz="600" dirty="0" smtClean="0">
                        <a:solidFill>
                          <a:srgbClr val="00B0F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600" dirty="0" smtClean="0">
                          <a:latin typeface="Lucida Handwriting" panose="03010101010101010101" pitchFamily="66" charset="0"/>
                          <a:ea typeface="ＭＳ Ｐゴシック"/>
                          <a:cs typeface="Arial" panose="020B0604020202020204" pitchFamily="34" charset="0"/>
                        </a:rPr>
                        <a:t>M.</a:t>
                      </a:r>
                      <a:endParaRPr kumimoji="1" lang="en-US" altLang="ja-JP" sz="600" dirty="0" smtClean="0">
                        <a:solidFill>
                          <a:srgbClr val="00B0F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600" dirty="0" smtClean="0">
                          <a:solidFill>
                            <a:schemeClr val="dk1"/>
                          </a:solidFill>
                          <a:latin typeface="Lucida Handwriting" panose="03010101010101010101" pitchFamily="66" charset="0"/>
                          <a:ea typeface="ＭＳ Ｐゴシック"/>
                          <a:cs typeface="Arial" panose="020B0604020202020204" pitchFamily="34" charset="0"/>
                        </a:rPr>
                        <a:t>Place</a:t>
                      </a:r>
                      <a:endParaRPr kumimoji="1" lang="en-US" altLang="ja-JP" sz="600" dirty="0" smtClean="0">
                        <a:solidFill>
                          <a:srgbClr val="00B0F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600" dirty="0" smtClean="0">
                          <a:solidFill>
                            <a:schemeClr val="dk1"/>
                          </a:solidFill>
                          <a:latin typeface="Lucida Handwriting" panose="03010101010101010101" pitchFamily="66" charset="0"/>
                          <a:ea typeface="ＭＳ Ｐゴシック"/>
                          <a:cs typeface="Arial" panose="020B0604020202020204" pitchFamily="34" charset="0"/>
                        </a:rPr>
                        <a:t>Lat.</a:t>
                      </a:r>
                      <a:endParaRPr kumimoji="1" lang="en-US" altLang="ja-JP" sz="600" dirty="0" smtClean="0">
                        <a:solidFill>
                          <a:srgbClr val="00B0F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600" dirty="0" smtClean="0">
                          <a:latin typeface="Lucida Handwriting" panose="03010101010101010101" pitchFamily="66" charset="0"/>
                          <a:ea typeface="ＭＳ Ｐゴシック"/>
                          <a:cs typeface="Arial" panose="020B0604020202020204" pitchFamily="34" charset="0"/>
                        </a:rPr>
                        <a:t>Long.</a:t>
                      </a:r>
                      <a:endParaRPr kumimoji="1" lang="en-US" altLang="ja-JP" sz="60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600" dirty="0" smtClean="0">
                        <a:solidFill>
                          <a:srgbClr val="00B0F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600" dirty="0" smtClean="0">
                          <a:latin typeface="Lucida Handwriting" panose="03010101010101010101" pitchFamily="66" charset="0"/>
                          <a:ea typeface="ＭＳ Ｐゴシック"/>
                          <a:cs typeface="Arial" panose="020B0604020202020204" pitchFamily="34" charset="0"/>
                        </a:rPr>
                        <a:t>Depth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600" dirty="0" smtClean="0">
                        <a:solidFill>
                          <a:schemeClr val="tx1"/>
                        </a:solidFill>
                        <a:latin typeface="Lucida Handwriting" panose="03010101010101010101" pitchFamily="66" charset="0"/>
                        <a:ea typeface="ＭＳ Ｐゴシック"/>
                        <a:cs typeface="Arial" panose="020B0604020202020204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600" dirty="0" smtClean="0">
                          <a:solidFill>
                            <a:schemeClr val="tx1"/>
                          </a:solidFill>
                          <a:latin typeface="Lucida Handwriting" panose="03010101010101010101" pitchFamily="66" charset="0"/>
                          <a:ea typeface="ＭＳ Ｐゴシック"/>
                          <a:cs typeface="Arial" panose="020B0604020202020204" pitchFamily="34" charset="0"/>
                        </a:rPr>
                        <a:t>(km)</a:t>
                      </a:r>
                      <a:endParaRPr kumimoji="1" lang="en-US" altLang="ja-JP" sz="6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78427">
                <a:tc>
                  <a:txBody>
                    <a:bodyPr/>
                    <a:lstStyle/>
                    <a:p>
                      <a:r>
                        <a:rPr kumimoji="1" lang="en-US" altLang="ja-JP" sz="600" dirty="0" smtClean="0">
                          <a:solidFill>
                            <a:schemeClr val="tx1"/>
                          </a:solidFill>
                          <a:latin typeface="Lucida Handwriting" panose="03010101010101010101" pitchFamily="66" charset="0"/>
                        </a:rPr>
                        <a:t>13.5.24.0044</a:t>
                      </a:r>
                      <a:endParaRPr kumimoji="1" lang="ja-JP" altLang="en-US" sz="600" dirty="0">
                        <a:solidFill>
                          <a:schemeClr val="tx1"/>
                        </a:solidFill>
                        <a:latin typeface="Lucida Handwriting" panose="03010101010101010101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600" dirty="0" smtClean="0">
                          <a:solidFill>
                            <a:schemeClr val="tx1"/>
                          </a:solidFill>
                          <a:latin typeface="Lucida Handwriting" panose="03010101010101010101" pitchFamily="66" charset="0"/>
                        </a:rPr>
                        <a:t>3.3</a:t>
                      </a:r>
                      <a:endParaRPr kumimoji="1" lang="ja-JP" altLang="en-US" sz="600" dirty="0">
                        <a:solidFill>
                          <a:schemeClr val="tx1"/>
                        </a:solidFill>
                        <a:latin typeface="Lucida Handwriting" panose="03010101010101010101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600" dirty="0" err="1" smtClean="0">
                          <a:solidFill>
                            <a:schemeClr val="tx1"/>
                          </a:solidFill>
                          <a:latin typeface="Lucida Handwriting" panose="03010101010101010101" pitchFamily="66" charset="0"/>
                        </a:rPr>
                        <a:t>Hyuganada</a:t>
                      </a:r>
                      <a:endParaRPr kumimoji="1" lang="ja-JP" altLang="en-US" sz="600" dirty="0">
                        <a:solidFill>
                          <a:schemeClr val="tx1"/>
                        </a:solidFill>
                        <a:latin typeface="Lucida Handwriting" panose="03010101010101010101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600" dirty="0" smtClean="0">
                          <a:solidFill>
                            <a:schemeClr val="tx1"/>
                          </a:solidFill>
                          <a:latin typeface="Lucida Handwriting" panose="03010101010101010101" pitchFamily="66" charset="0"/>
                        </a:rPr>
                        <a:t>131.6</a:t>
                      </a:r>
                      <a:endParaRPr kumimoji="1" lang="ja-JP" altLang="en-US" sz="600" dirty="0" smtClean="0">
                        <a:solidFill>
                          <a:schemeClr val="tx1"/>
                        </a:solidFill>
                        <a:latin typeface="Lucida Handwriting" panose="03010101010101010101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600" dirty="0" smtClean="0">
                          <a:solidFill>
                            <a:schemeClr val="tx1"/>
                          </a:solidFill>
                          <a:latin typeface="Lucida Handwriting" panose="03010101010101010101" pitchFamily="66" charset="0"/>
                        </a:rPr>
                        <a:t>32.0</a:t>
                      </a:r>
                      <a:endParaRPr kumimoji="1" lang="ja-JP" altLang="en-US" sz="600" dirty="0">
                        <a:solidFill>
                          <a:schemeClr val="tx1"/>
                        </a:solidFill>
                        <a:latin typeface="Lucida Handwriting" panose="03010101010101010101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600" dirty="0" smtClean="0">
                          <a:solidFill>
                            <a:schemeClr val="tx1"/>
                          </a:solidFill>
                          <a:latin typeface="Lucida Handwriting" panose="03010101010101010101" pitchFamily="66" charset="0"/>
                        </a:rPr>
                        <a:t>20</a:t>
                      </a:r>
                      <a:endParaRPr kumimoji="1" lang="ja-JP" altLang="en-US" sz="600" dirty="0">
                        <a:solidFill>
                          <a:schemeClr val="tx1"/>
                        </a:solidFill>
                        <a:latin typeface="Lucida Handwriting" panose="03010101010101010101" pitchFamily="66" charset="0"/>
                      </a:endParaRPr>
                    </a:p>
                  </a:txBody>
                  <a:tcPr/>
                </a:tc>
              </a:tr>
              <a:tr h="253795">
                <a:tc>
                  <a:txBody>
                    <a:bodyPr/>
                    <a:lstStyle/>
                    <a:p>
                      <a:r>
                        <a:rPr kumimoji="1" lang="en-US" altLang="ja-JP" sz="600" dirty="0" smtClean="0">
                          <a:solidFill>
                            <a:schemeClr val="tx1"/>
                          </a:solidFill>
                          <a:latin typeface="Lucida Handwriting" panose="03010101010101010101" pitchFamily="66" charset="0"/>
                        </a:rPr>
                        <a:t>13.5.23.2316</a:t>
                      </a:r>
                      <a:endParaRPr kumimoji="1" lang="ja-JP" altLang="en-US" sz="600" dirty="0">
                        <a:solidFill>
                          <a:schemeClr val="tx1"/>
                        </a:solidFill>
                        <a:latin typeface="Lucida Handwriting" panose="03010101010101010101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600" dirty="0" smtClean="0">
                          <a:solidFill>
                            <a:schemeClr val="tx1"/>
                          </a:solidFill>
                          <a:latin typeface="Lucida Handwriting" panose="03010101010101010101" pitchFamily="66" charset="0"/>
                        </a:rPr>
                        <a:t>4.2</a:t>
                      </a:r>
                      <a:endParaRPr kumimoji="1" lang="ja-JP" altLang="en-US" sz="600" dirty="0" smtClean="0">
                        <a:solidFill>
                          <a:schemeClr val="tx1"/>
                        </a:solidFill>
                        <a:latin typeface="Lucida Handwriting" panose="03010101010101010101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600" dirty="0" err="1" smtClean="0">
                          <a:solidFill>
                            <a:schemeClr val="tx1"/>
                          </a:solidFill>
                          <a:latin typeface="Lucida Handwriting" panose="03010101010101010101" pitchFamily="66" charset="0"/>
                        </a:rPr>
                        <a:t>Hamadouri</a:t>
                      </a:r>
                      <a:endParaRPr kumimoji="1" lang="ja-JP" altLang="en-US" sz="600" dirty="0">
                        <a:solidFill>
                          <a:schemeClr val="tx1"/>
                        </a:solidFill>
                        <a:latin typeface="Lucida Handwriting" panose="03010101010101010101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600" dirty="0" smtClean="0">
                          <a:solidFill>
                            <a:schemeClr val="tx1"/>
                          </a:solidFill>
                          <a:latin typeface="Lucida Handwriting" panose="03010101010101010101" pitchFamily="66" charset="0"/>
                        </a:rPr>
                        <a:t>140.7</a:t>
                      </a:r>
                      <a:endParaRPr kumimoji="1" lang="ja-JP" altLang="en-US" sz="600" dirty="0" smtClean="0">
                        <a:solidFill>
                          <a:schemeClr val="tx1"/>
                        </a:solidFill>
                        <a:latin typeface="Lucida Handwriting" panose="03010101010101010101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600" dirty="0" smtClean="0">
                          <a:solidFill>
                            <a:schemeClr val="tx1"/>
                          </a:solidFill>
                          <a:latin typeface="Lucida Handwriting" panose="03010101010101010101" pitchFamily="66" charset="0"/>
                        </a:rPr>
                        <a:t>37.1</a:t>
                      </a:r>
                      <a:endParaRPr kumimoji="1" lang="ja-JP" altLang="en-US" sz="600" dirty="0">
                        <a:solidFill>
                          <a:schemeClr val="tx1"/>
                        </a:solidFill>
                        <a:latin typeface="Lucida Handwriting" panose="03010101010101010101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600" dirty="0" smtClean="0">
                          <a:solidFill>
                            <a:schemeClr val="tx1"/>
                          </a:solidFill>
                          <a:latin typeface="Lucida Handwriting" panose="03010101010101010101" pitchFamily="66" charset="0"/>
                        </a:rPr>
                        <a:t>10</a:t>
                      </a:r>
                      <a:endParaRPr kumimoji="1" lang="ja-JP" altLang="en-US" sz="600" dirty="0">
                        <a:solidFill>
                          <a:schemeClr val="tx1"/>
                        </a:solidFill>
                        <a:latin typeface="Lucida Handwriting" panose="03010101010101010101" pitchFamily="66" charset="0"/>
                      </a:endParaRPr>
                    </a:p>
                  </a:txBody>
                  <a:tcPr/>
                </a:tc>
              </a:tr>
              <a:tr h="253795">
                <a:tc>
                  <a:txBody>
                    <a:bodyPr/>
                    <a:lstStyle/>
                    <a:p>
                      <a:r>
                        <a:rPr kumimoji="1" lang="en-US" altLang="ja-JP" sz="600" dirty="0" smtClean="0">
                          <a:solidFill>
                            <a:schemeClr val="tx1"/>
                          </a:solidFill>
                          <a:latin typeface="Lucida Handwriting" panose="03010101010101010101" pitchFamily="66" charset="0"/>
                        </a:rPr>
                        <a:t>…</a:t>
                      </a:r>
                      <a:endParaRPr kumimoji="1" lang="ja-JP" altLang="en-US" sz="600" dirty="0">
                        <a:solidFill>
                          <a:schemeClr val="tx1"/>
                        </a:solidFill>
                        <a:latin typeface="Lucida Handwriting" panose="03010101010101010101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600" dirty="0" smtClean="0">
                          <a:solidFill>
                            <a:schemeClr val="tx1"/>
                          </a:solidFill>
                          <a:latin typeface="Lucida Handwriting" panose="03010101010101010101" pitchFamily="66" charset="0"/>
                        </a:rPr>
                        <a:t>2.1</a:t>
                      </a:r>
                      <a:endParaRPr kumimoji="1" lang="ja-JP" altLang="en-US" sz="600" dirty="0">
                        <a:solidFill>
                          <a:schemeClr val="tx1"/>
                        </a:solidFill>
                        <a:latin typeface="Lucida Handwriting" panose="03010101010101010101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600" dirty="0" err="1" smtClean="0">
                          <a:solidFill>
                            <a:schemeClr val="tx1"/>
                          </a:solidFill>
                          <a:latin typeface="Lucida Handwriting" panose="03010101010101010101" pitchFamily="66" charset="0"/>
                        </a:rPr>
                        <a:t>Aizu</a:t>
                      </a:r>
                      <a:endParaRPr kumimoji="1" lang="ja-JP" altLang="en-US" sz="600" dirty="0">
                        <a:solidFill>
                          <a:schemeClr val="tx1"/>
                        </a:solidFill>
                        <a:latin typeface="Lucida Handwriting" panose="03010101010101010101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600" dirty="0" smtClean="0">
                          <a:solidFill>
                            <a:schemeClr val="tx1"/>
                          </a:solidFill>
                          <a:latin typeface="Lucida Handwriting" panose="03010101010101010101" pitchFamily="66" charset="0"/>
                        </a:rPr>
                        <a:t>139.4</a:t>
                      </a:r>
                      <a:endParaRPr kumimoji="1" lang="ja-JP" altLang="en-US" sz="600" dirty="0" smtClean="0">
                        <a:solidFill>
                          <a:schemeClr val="tx1"/>
                        </a:solidFill>
                        <a:latin typeface="Lucida Handwriting" panose="03010101010101010101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600" dirty="0" smtClean="0">
                          <a:solidFill>
                            <a:schemeClr val="tx1"/>
                          </a:solidFill>
                          <a:latin typeface="Lucida Handwriting" panose="03010101010101010101" pitchFamily="66" charset="0"/>
                        </a:rPr>
                        <a:t>37.0</a:t>
                      </a:r>
                      <a:endParaRPr kumimoji="1" lang="ja-JP" altLang="en-US" sz="600" dirty="0">
                        <a:solidFill>
                          <a:schemeClr val="tx1"/>
                        </a:solidFill>
                        <a:latin typeface="Lucida Handwriting" panose="03010101010101010101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600" dirty="0" smtClean="0">
                          <a:solidFill>
                            <a:schemeClr val="tx1"/>
                          </a:solidFill>
                          <a:latin typeface="Lucida Handwriting" panose="03010101010101010101" pitchFamily="66" charset="0"/>
                        </a:rPr>
                        <a:t>?</a:t>
                      </a:r>
                      <a:endParaRPr kumimoji="1" lang="ja-JP" altLang="en-US" sz="600" dirty="0">
                        <a:solidFill>
                          <a:schemeClr val="tx1"/>
                        </a:solidFill>
                        <a:latin typeface="Lucida Handwriting" panose="03010101010101010101" pitchFamily="66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1" name="曲折矢印 30"/>
          <p:cNvSpPr/>
          <p:nvPr/>
        </p:nvSpPr>
        <p:spPr bwMode="auto">
          <a:xfrm rot="5400000" flipH="1">
            <a:off x="5957787" y="2155358"/>
            <a:ext cx="1363889" cy="436536"/>
          </a:xfrm>
          <a:prstGeom prst="bentArrow">
            <a:avLst>
              <a:gd name="adj1" fmla="val 69884"/>
              <a:gd name="adj2" fmla="val 50000"/>
              <a:gd name="adj3" fmla="val 50000"/>
              <a:gd name="adj4" fmla="val 48046"/>
            </a:avLst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b="1" dirty="0">
              <a:solidFill>
                <a:srgbClr val="1F497D">
                  <a:lumMod val="60000"/>
                  <a:lumOff val="40000"/>
                </a:srgbClr>
              </a:solidFill>
              <a:latin typeface="ＭＳ Ｐゴシック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1447533" y="7247487"/>
            <a:ext cx="736099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100" b="1" dirty="0" smtClean="0">
                <a:solidFill>
                  <a:srgbClr val="00B050"/>
                </a:solidFill>
              </a:rPr>
              <a:t>Sample</a:t>
            </a:r>
          </a:p>
          <a:p>
            <a:r>
              <a:rPr lang="ja-JP" altLang="en-US" sz="1100" b="1" dirty="0" smtClean="0">
                <a:solidFill>
                  <a:srgbClr val="00B050"/>
                </a:solidFill>
              </a:rPr>
              <a:t>（偽で可）</a:t>
            </a:r>
            <a:endParaRPr kumimoji="1" lang="ja-JP" altLang="en-US" sz="1100" b="1" dirty="0">
              <a:solidFill>
                <a:srgbClr val="00B050"/>
              </a:solidFill>
            </a:endParaRPr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3428997" y="5503771"/>
            <a:ext cx="3032412" cy="846386"/>
          </a:xfrm>
          <a:prstGeom prst="rect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ja-JP" sz="1400" b="1" dirty="0" smtClean="0">
                <a:solidFill>
                  <a:srgbClr val="00B050"/>
                </a:solidFill>
              </a:rPr>
              <a:t>Note </a:t>
            </a:r>
            <a:r>
              <a:rPr lang="en-US" altLang="ja-JP" sz="1050" b="1" dirty="0" smtClean="0">
                <a:solidFill>
                  <a:srgbClr val="00B050"/>
                </a:solidFill>
              </a:rPr>
              <a:t>-</a:t>
            </a:r>
            <a:r>
              <a:rPr lang="en-US" altLang="ja-JP" sz="1400" b="1" dirty="0" smtClean="0">
                <a:solidFill>
                  <a:srgbClr val="00B050"/>
                </a:solidFill>
              </a:rPr>
              <a:t> </a:t>
            </a:r>
            <a:r>
              <a:rPr lang="en-US" altLang="ja-JP" sz="1050" b="1" dirty="0" smtClean="0">
                <a:solidFill>
                  <a:srgbClr val="00B050"/>
                </a:solidFill>
              </a:rPr>
              <a:t>Feel free to leave comments.</a:t>
            </a:r>
          </a:p>
          <a:p>
            <a:endParaRPr lang="en-US" altLang="ja-JP" sz="1050" b="1" dirty="0" smtClean="0">
              <a:solidFill>
                <a:srgbClr val="00B050"/>
              </a:solidFill>
            </a:endParaRPr>
          </a:p>
          <a:p>
            <a:endParaRPr lang="en-US" altLang="ja-JP" sz="1050" b="1" dirty="0" smtClean="0">
              <a:solidFill>
                <a:srgbClr val="00B050"/>
              </a:solidFill>
            </a:endParaRPr>
          </a:p>
          <a:p>
            <a:endParaRPr lang="en-US" altLang="ja-JP" sz="1400" b="1" dirty="0" smtClean="0">
              <a:solidFill>
                <a:srgbClr val="00B050"/>
              </a:solidFill>
            </a:endParaRPr>
          </a:p>
        </p:txBody>
      </p:sp>
      <p:sp>
        <p:nvSpPr>
          <p:cNvPr id="26" name="正方形/長方形 22"/>
          <p:cNvSpPr>
            <a:spLocks noChangeArrowheads="1"/>
          </p:cNvSpPr>
          <p:nvPr/>
        </p:nvSpPr>
        <p:spPr bwMode="auto">
          <a:xfrm>
            <a:off x="396597" y="4559325"/>
            <a:ext cx="3032397" cy="305186"/>
          </a:xfrm>
          <a:prstGeom prst="rect">
            <a:avLst/>
          </a:prstGeom>
          <a:solidFill>
            <a:srgbClr val="00B050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20000"/>
              </a:spcBef>
              <a:buFont typeface="Arial" charset="0"/>
              <a:buNone/>
              <a:defRPr/>
            </a:pPr>
            <a:r>
              <a:rPr lang="en-US" altLang="ja-JP" sz="1400" b="1" dirty="0" smtClean="0">
                <a:solidFill>
                  <a:prstClr val="white"/>
                </a:solidFill>
                <a:ea typeface="ＭＳ Ｐゴシック"/>
                <a:cs typeface="Arial" panose="020B0604020202020204" pitchFamily="34" charset="0"/>
              </a:rPr>
              <a:t>Description of Data</a:t>
            </a:r>
            <a:endParaRPr lang="en-US" altLang="ja-JP" sz="1400" b="1" dirty="0">
              <a:solidFill>
                <a:prstClr val="white"/>
              </a:solidFill>
              <a:ea typeface="ＭＳ Ｐゴシック"/>
              <a:cs typeface="Arial" panose="020B0604020202020204" pitchFamily="34" charset="0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405234" y="6304254"/>
            <a:ext cx="3023763" cy="1523494"/>
          </a:xfrm>
          <a:prstGeom prst="rect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ja-JP" sz="1400" b="1" dirty="0" smtClean="0">
                <a:solidFill>
                  <a:srgbClr val="00B050"/>
                </a:solidFill>
              </a:rPr>
              <a:t>Format of Data </a:t>
            </a:r>
            <a:r>
              <a:rPr lang="en-US" altLang="ja-JP" sz="1050" b="1" dirty="0" smtClean="0">
                <a:solidFill>
                  <a:srgbClr val="00B050"/>
                </a:solidFill>
              </a:rPr>
              <a:t>-</a:t>
            </a:r>
            <a:r>
              <a:rPr lang="en-US" altLang="ja-JP" sz="1200" b="1" dirty="0" smtClean="0">
                <a:solidFill>
                  <a:srgbClr val="00B050"/>
                </a:solidFill>
              </a:rPr>
              <a:t> </a:t>
            </a:r>
            <a:r>
              <a:rPr lang="en-US" altLang="ja-JP" sz="1050" b="1" dirty="0" smtClean="0">
                <a:solidFill>
                  <a:srgbClr val="00B050"/>
                </a:solidFill>
              </a:rPr>
              <a:t>Check all that apply.</a:t>
            </a:r>
            <a:endParaRPr lang="en-US" altLang="ja-JP" sz="1400" b="1" dirty="0" smtClean="0">
              <a:solidFill>
                <a:srgbClr val="00B050"/>
              </a:solidFill>
            </a:endParaRPr>
          </a:p>
          <a:p>
            <a:r>
              <a:rPr lang="ja-JP" altLang="en-US" sz="1100" dirty="0" smtClean="0">
                <a:latin typeface="Lucida Handwriting" panose="03010101010101010101" pitchFamily="66" charset="0"/>
                <a:ea typeface="ＭＳ Ｐゴシック"/>
                <a:cs typeface="Arial" panose="020B0604020202020204" pitchFamily="34" charset="0"/>
              </a:rPr>
              <a:t>✔</a:t>
            </a:r>
            <a:r>
              <a:rPr lang="en-US" altLang="ja-JP" sz="1100" dirty="0" smtClean="0">
                <a:solidFill>
                  <a:srgbClr val="00B050"/>
                </a:solidFill>
              </a:rPr>
              <a:t> </a:t>
            </a:r>
            <a:r>
              <a:rPr lang="en-US" altLang="ja-JP" sz="1200" dirty="0" smtClean="0">
                <a:solidFill>
                  <a:srgbClr val="00B050"/>
                </a:solidFill>
              </a:rPr>
              <a:t> </a:t>
            </a:r>
            <a:r>
              <a:rPr lang="en-US" altLang="ja-JP" sz="1100" dirty="0" smtClean="0">
                <a:solidFill>
                  <a:srgbClr val="00B050"/>
                </a:solidFill>
              </a:rPr>
              <a:t>Table</a:t>
            </a:r>
            <a:r>
              <a:rPr lang="ja-JP" altLang="en-US" sz="1100" dirty="0" smtClean="0">
                <a:solidFill>
                  <a:srgbClr val="00B050"/>
                </a:solidFill>
              </a:rPr>
              <a:t> </a:t>
            </a:r>
            <a:r>
              <a:rPr lang="en-US" altLang="ja-JP" sz="1100" dirty="0" smtClean="0">
                <a:solidFill>
                  <a:srgbClr val="00B050"/>
                </a:solidFill>
              </a:rPr>
              <a:t>(RDB)</a:t>
            </a:r>
            <a:endParaRPr kumimoji="1" lang="en-US" altLang="ja-JP" sz="1100" dirty="0" smtClean="0">
              <a:solidFill>
                <a:srgbClr val="00B050"/>
              </a:solidFill>
            </a:endParaRPr>
          </a:p>
          <a:p>
            <a:r>
              <a:rPr lang="ja-JP" altLang="en-US" sz="1100" dirty="0">
                <a:latin typeface="Lucida Handwriting" panose="03010101010101010101" pitchFamily="66" charset="0"/>
                <a:ea typeface="ＭＳ Ｐゴシック"/>
                <a:cs typeface="Arial" panose="020B0604020202020204" pitchFamily="34" charset="0"/>
              </a:rPr>
              <a:t>✔</a:t>
            </a:r>
            <a:r>
              <a:rPr lang="en-US" altLang="ja-JP" sz="1100" dirty="0" smtClean="0">
                <a:solidFill>
                  <a:srgbClr val="00B050"/>
                </a:solidFill>
              </a:rPr>
              <a:t>  </a:t>
            </a:r>
            <a:r>
              <a:rPr lang="en-US" altLang="ja-JP" sz="1100" dirty="0" smtClean="0">
                <a:solidFill>
                  <a:srgbClr val="00B050"/>
                </a:solidFill>
              </a:rPr>
              <a:t>Time Series</a:t>
            </a:r>
          </a:p>
          <a:p>
            <a:r>
              <a:rPr lang="en-US" altLang="ja-JP" sz="1100" b="1" dirty="0" smtClean="0">
                <a:solidFill>
                  <a:srgbClr val="00B050"/>
                </a:solidFill>
              </a:rPr>
              <a:t>__  </a:t>
            </a:r>
            <a:r>
              <a:rPr lang="en-US" altLang="ja-JP" sz="1100" dirty="0" smtClean="0">
                <a:solidFill>
                  <a:srgbClr val="00B050"/>
                </a:solidFill>
              </a:rPr>
              <a:t>Graph</a:t>
            </a:r>
            <a:endParaRPr lang="en-US" altLang="ja-JP" sz="1100" dirty="0">
              <a:solidFill>
                <a:srgbClr val="00B050"/>
              </a:solidFill>
            </a:endParaRPr>
          </a:p>
          <a:p>
            <a:r>
              <a:rPr lang="en-US" altLang="ja-JP" sz="1100" b="1" dirty="0" smtClean="0">
                <a:solidFill>
                  <a:srgbClr val="00B050"/>
                </a:solidFill>
              </a:rPr>
              <a:t>__  </a:t>
            </a:r>
            <a:r>
              <a:rPr lang="en-US" altLang="ja-JP" sz="1100" dirty="0" smtClean="0">
                <a:solidFill>
                  <a:srgbClr val="00B050"/>
                </a:solidFill>
              </a:rPr>
              <a:t>Markup Language (XML, HTML etc.)</a:t>
            </a:r>
          </a:p>
          <a:p>
            <a:r>
              <a:rPr lang="ja-JP" altLang="en-US" sz="1100" dirty="0" smtClean="0">
                <a:latin typeface="Lucida Handwriting" panose="03010101010101010101" pitchFamily="66" charset="0"/>
                <a:ea typeface="ＭＳ Ｐゴシック"/>
                <a:cs typeface="Arial" panose="020B0604020202020204" pitchFamily="34" charset="0"/>
              </a:rPr>
              <a:t>✔</a:t>
            </a:r>
            <a:r>
              <a:rPr lang="en-US" altLang="ja-JP" sz="1100" b="1" dirty="0" smtClean="0">
                <a:solidFill>
                  <a:srgbClr val="00B050"/>
                </a:solidFill>
              </a:rPr>
              <a:t>  </a:t>
            </a:r>
            <a:r>
              <a:rPr lang="en-US" altLang="ja-JP" sz="1100" dirty="0" smtClean="0">
                <a:solidFill>
                  <a:srgbClr val="00B050"/>
                </a:solidFill>
              </a:rPr>
              <a:t>Text (</a:t>
            </a:r>
            <a:r>
              <a:rPr lang="en-US" altLang="ja-JP" sz="1100" dirty="0">
                <a:solidFill>
                  <a:srgbClr val="00B050"/>
                </a:solidFill>
              </a:rPr>
              <a:t>i</a:t>
            </a:r>
            <a:r>
              <a:rPr lang="en-US" altLang="ja-JP" sz="1100" dirty="0" smtClean="0">
                <a:solidFill>
                  <a:srgbClr val="00B050"/>
                </a:solidFill>
              </a:rPr>
              <a:t>ncl. paper,</a:t>
            </a:r>
            <a:r>
              <a:rPr lang="ja-JP" altLang="en-US" sz="1100" dirty="0" smtClean="0">
                <a:solidFill>
                  <a:srgbClr val="00B050"/>
                </a:solidFill>
              </a:rPr>
              <a:t> </a:t>
            </a:r>
            <a:r>
              <a:rPr lang="en-US" altLang="ja-JP" sz="1100" dirty="0" smtClean="0">
                <a:solidFill>
                  <a:srgbClr val="00B050"/>
                </a:solidFill>
              </a:rPr>
              <a:t>article, letter, etc</a:t>
            </a:r>
            <a:r>
              <a:rPr lang="en-US" altLang="ja-JP" sz="1100" dirty="0">
                <a:solidFill>
                  <a:srgbClr val="00B050"/>
                </a:solidFill>
              </a:rPr>
              <a:t>.</a:t>
            </a:r>
            <a:r>
              <a:rPr lang="en-US" altLang="ja-JP" sz="1100" dirty="0" smtClean="0">
                <a:solidFill>
                  <a:srgbClr val="00B050"/>
                </a:solidFill>
              </a:rPr>
              <a:t>)</a:t>
            </a:r>
          </a:p>
          <a:p>
            <a:r>
              <a:rPr lang="en-US" altLang="ja-JP" sz="1100" b="1" dirty="0" smtClean="0">
                <a:solidFill>
                  <a:srgbClr val="00B050"/>
                </a:solidFill>
              </a:rPr>
              <a:t>__  </a:t>
            </a:r>
            <a:r>
              <a:rPr lang="en-US" altLang="ja-JP" sz="1100" dirty="0" smtClean="0">
                <a:solidFill>
                  <a:srgbClr val="00B050"/>
                </a:solidFill>
              </a:rPr>
              <a:t>Image and Sound</a:t>
            </a:r>
          </a:p>
          <a:p>
            <a:r>
              <a:rPr lang="en-US" altLang="ja-JP" sz="1100" b="1" dirty="0" smtClean="0">
                <a:solidFill>
                  <a:srgbClr val="00B050"/>
                </a:solidFill>
              </a:rPr>
              <a:t>__  </a:t>
            </a:r>
            <a:r>
              <a:rPr lang="en-US" altLang="ja-JP" sz="1100" dirty="0" smtClean="0">
                <a:solidFill>
                  <a:srgbClr val="00B050"/>
                </a:solidFill>
              </a:rPr>
              <a:t>Other {specify:</a:t>
            </a:r>
            <a:r>
              <a:rPr lang="en-US" altLang="ja-JP" sz="1100" dirty="0">
                <a:solidFill>
                  <a:srgbClr val="00B050"/>
                </a:solidFill>
              </a:rPr>
              <a:t> </a:t>
            </a:r>
            <a:r>
              <a:rPr lang="en-US" altLang="ja-JP" sz="1100" dirty="0" smtClean="0">
                <a:solidFill>
                  <a:srgbClr val="00B050"/>
                </a:solidFill>
              </a:rPr>
              <a:t>                                       }</a:t>
            </a:r>
          </a:p>
        </p:txBody>
      </p:sp>
      <p:sp>
        <p:nvSpPr>
          <p:cNvPr id="27" name="上矢印 26"/>
          <p:cNvSpPr/>
          <p:nvPr/>
        </p:nvSpPr>
        <p:spPr>
          <a:xfrm>
            <a:off x="6421463" y="3059113"/>
            <a:ext cx="399470" cy="3245142"/>
          </a:xfrm>
          <a:prstGeom prst="upArrow">
            <a:avLst>
              <a:gd name="adj1" fmla="val 75143"/>
              <a:gd name="adj2" fmla="val 60935"/>
            </a:avLst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b="1">
              <a:solidFill>
                <a:srgbClr val="1F497D">
                  <a:lumMod val="60000"/>
                  <a:lumOff val="40000"/>
                </a:srgbClr>
              </a:solidFill>
              <a:latin typeface="ＭＳ Ｐゴシック"/>
            </a:endParaRPr>
          </a:p>
        </p:txBody>
      </p:sp>
      <p:sp>
        <p:nvSpPr>
          <p:cNvPr id="28" name="上矢印 27"/>
          <p:cNvSpPr/>
          <p:nvPr/>
        </p:nvSpPr>
        <p:spPr>
          <a:xfrm rot="5400000">
            <a:off x="3198177" y="8310009"/>
            <a:ext cx="790336" cy="328703"/>
          </a:xfrm>
          <a:prstGeom prst="upArrow">
            <a:avLst>
              <a:gd name="adj1" fmla="val 45733"/>
              <a:gd name="adj2" fmla="val 67683"/>
            </a:avLst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b="1">
              <a:solidFill>
                <a:srgbClr val="1F497D">
                  <a:lumMod val="60000"/>
                  <a:lumOff val="40000"/>
                </a:srgbClr>
              </a:solidFill>
              <a:latin typeface="ＭＳ Ｐゴシック"/>
            </a:endParaRPr>
          </a:p>
        </p:txBody>
      </p:sp>
      <p:sp>
        <p:nvSpPr>
          <p:cNvPr id="29" name="上矢印 28"/>
          <p:cNvSpPr/>
          <p:nvPr/>
        </p:nvSpPr>
        <p:spPr>
          <a:xfrm>
            <a:off x="53261" y="4864511"/>
            <a:ext cx="351971" cy="2951394"/>
          </a:xfrm>
          <a:prstGeom prst="upArrow">
            <a:avLst>
              <a:gd name="adj1" fmla="val 75143"/>
              <a:gd name="adj2" fmla="val 74431"/>
            </a:avLst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b="1">
              <a:solidFill>
                <a:srgbClr val="1F497D">
                  <a:lumMod val="60000"/>
                  <a:lumOff val="40000"/>
                </a:srgbClr>
              </a:solidFill>
              <a:latin typeface="ＭＳ Ｐゴシック"/>
            </a:endParaRPr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3428996" y="4226498"/>
            <a:ext cx="3027403" cy="1292662"/>
          </a:xfrm>
          <a:prstGeom prst="rect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ja-JP" sz="1100" b="1" dirty="0" smtClean="0">
                <a:solidFill>
                  <a:srgbClr val="00B050"/>
                </a:solidFill>
              </a:rPr>
              <a:t>@</a:t>
            </a:r>
            <a:r>
              <a:rPr lang="en-US" altLang="ja-JP" sz="1100" dirty="0" smtClean="0">
                <a:latin typeface="Lucida Handwriting" panose="03010101010101010101" pitchFamily="66" charset="0"/>
                <a:ea typeface="ＭＳ Ｐゴシック"/>
                <a:cs typeface="Arial" panose="020B0604020202020204" pitchFamily="34" charset="0"/>
              </a:rPr>
              <a:t>Date</a:t>
            </a:r>
            <a:endParaRPr lang="en-US" altLang="ja-JP" sz="1100" b="1" dirty="0" smtClean="0">
              <a:solidFill>
                <a:srgbClr val="00B050"/>
              </a:solidFill>
            </a:endParaRPr>
          </a:p>
          <a:p>
            <a:r>
              <a:rPr lang="en-US" altLang="ja-JP" sz="1100" b="1" dirty="0" smtClean="0">
                <a:solidFill>
                  <a:srgbClr val="00B050"/>
                </a:solidFill>
              </a:rPr>
              <a:t>@</a:t>
            </a:r>
            <a:r>
              <a:rPr lang="en-US" altLang="ja-JP" sz="1100" dirty="0" smtClean="0">
                <a:latin typeface="Lucida Handwriting" panose="03010101010101010101" pitchFamily="66" charset="0"/>
                <a:ea typeface="ＭＳ Ｐゴシック"/>
                <a:cs typeface="Arial" panose="020B0604020202020204" pitchFamily="34" charset="0"/>
              </a:rPr>
              <a:t>Magnitude</a:t>
            </a:r>
            <a:endParaRPr lang="en-US" altLang="ja-JP" sz="1100" b="1" dirty="0" smtClean="0">
              <a:solidFill>
                <a:srgbClr val="00B050"/>
              </a:solidFill>
            </a:endParaRPr>
          </a:p>
          <a:p>
            <a:r>
              <a:rPr lang="en-US" altLang="ja-JP" sz="1100" b="1" dirty="0" smtClean="0">
                <a:solidFill>
                  <a:srgbClr val="00B050"/>
                </a:solidFill>
              </a:rPr>
              <a:t>@</a:t>
            </a:r>
            <a:r>
              <a:rPr lang="en-US" altLang="ja-JP" sz="1100" dirty="0" smtClean="0">
                <a:latin typeface="Lucida Handwriting" panose="03010101010101010101" pitchFamily="66" charset="0"/>
                <a:ea typeface="ＭＳ Ｐゴシック"/>
                <a:cs typeface="Arial" panose="020B0604020202020204" pitchFamily="34" charset="0"/>
              </a:rPr>
              <a:t>Place</a:t>
            </a:r>
            <a:endParaRPr lang="en-US" altLang="ja-JP" sz="1100" b="1" dirty="0" smtClean="0">
              <a:solidFill>
                <a:srgbClr val="00B050"/>
              </a:solidFill>
            </a:endParaRPr>
          </a:p>
          <a:p>
            <a:r>
              <a:rPr lang="en-US" altLang="ja-JP" sz="1100" b="1" dirty="0" smtClean="0">
                <a:solidFill>
                  <a:srgbClr val="00B050"/>
                </a:solidFill>
              </a:rPr>
              <a:t>@</a:t>
            </a:r>
            <a:r>
              <a:rPr lang="en-US" altLang="ja-JP" sz="1100" dirty="0" smtClean="0">
                <a:latin typeface="Lucida Handwriting" panose="03010101010101010101" pitchFamily="66" charset="0"/>
                <a:ea typeface="ＭＳ Ｐゴシック"/>
                <a:cs typeface="Arial" panose="020B0604020202020204" pitchFamily="34" charset="0"/>
              </a:rPr>
              <a:t>Latitude</a:t>
            </a:r>
            <a:endParaRPr lang="en-US" altLang="ja-JP" sz="1100" b="1" dirty="0" smtClean="0">
              <a:solidFill>
                <a:srgbClr val="00B050"/>
              </a:solidFill>
            </a:endParaRPr>
          </a:p>
          <a:p>
            <a:r>
              <a:rPr lang="en-US" altLang="ja-JP" sz="1100" b="1" dirty="0" smtClean="0">
                <a:solidFill>
                  <a:srgbClr val="00B050"/>
                </a:solidFill>
              </a:rPr>
              <a:t>@</a:t>
            </a:r>
            <a:r>
              <a:rPr lang="en-US" altLang="ja-JP" sz="1100" dirty="0" smtClean="0">
                <a:latin typeface="Lucida Handwriting" panose="03010101010101010101" pitchFamily="66" charset="0"/>
                <a:ea typeface="ＭＳ Ｐゴシック"/>
                <a:cs typeface="Arial" panose="020B0604020202020204" pitchFamily="34" charset="0"/>
              </a:rPr>
              <a:t>Longitude</a:t>
            </a:r>
            <a:endParaRPr lang="en-US" altLang="ja-JP" sz="1100" b="1" dirty="0" smtClean="0">
              <a:solidFill>
                <a:srgbClr val="00B050"/>
              </a:solidFill>
            </a:endParaRPr>
          </a:p>
          <a:p>
            <a:r>
              <a:rPr lang="en-US" altLang="ja-JP" sz="1100" b="1" dirty="0" smtClean="0">
                <a:solidFill>
                  <a:srgbClr val="00B050"/>
                </a:solidFill>
              </a:rPr>
              <a:t>@</a:t>
            </a:r>
            <a:r>
              <a:rPr lang="en-US" altLang="ja-JP" sz="1100" dirty="0" smtClean="0">
                <a:latin typeface="Lucida Handwriting" panose="03010101010101010101" pitchFamily="66" charset="0"/>
                <a:ea typeface="ＭＳ Ｐゴシック"/>
                <a:cs typeface="Arial" panose="020B0604020202020204" pitchFamily="34" charset="0"/>
              </a:rPr>
              <a:t>Depth</a:t>
            </a:r>
            <a:endParaRPr lang="en-US" altLang="ja-JP" sz="1100" b="1" dirty="0" smtClean="0">
              <a:solidFill>
                <a:srgbClr val="00B050"/>
              </a:solidFill>
            </a:endParaRPr>
          </a:p>
          <a:p>
            <a:r>
              <a:rPr lang="en-US" altLang="ja-JP" sz="1100" b="1" dirty="0">
                <a:solidFill>
                  <a:srgbClr val="00B050"/>
                </a:solidFill>
              </a:rPr>
              <a:t>@</a:t>
            </a:r>
          </a:p>
        </p:txBody>
      </p:sp>
      <p:sp>
        <p:nvSpPr>
          <p:cNvPr id="9" name="正方形/長方形 8"/>
          <p:cNvSpPr/>
          <p:nvPr/>
        </p:nvSpPr>
        <p:spPr>
          <a:xfrm>
            <a:off x="3408888" y="6308583"/>
            <a:ext cx="221536" cy="25391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1050" b="1" dirty="0" smtClean="0">
                <a:solidFill>
                  <a:srgbClr val="00B050"/>
                </a:solidFill>
              </a:rPr>
              <a:t>.</a:t>
            </a:r>
            <a:endParaRPr lang="ja-JP" altLang="en-US" dirty="0"/>
          </a:p>
        </p:txBody>
      </p:sp>
      <p:sp>
        <p:nvSpPr>
          <p:cNvPr id="34" name="正方形/長方形 22"/>
          <p:cNvSpPr>
            <a:spLocks noChangeArrowheads="1"/>
          </p:cNvSpPr>
          <p:nvPr/>
        </p:nvSpPr>
        <p:spPr bwMode="auto">
          <a:xfrm>
            <a:off x="3423985" y="6307002"/>
            <a:ext cx="3344227" cy="307777"/>
          </a:xfrm>
          <a:prstGeom prst="rect">
            <a:avLst/>
          </a:prstGeom>
          <a:solidFill>
            <a:srgbClr val="00B050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20000"/>
              </a:spcBef>
              <a:buFont typeface="Arial" charset="0"/>
              <a:buNone/>
              <a:defRPr/>
            </a:pPr>
            <a:r>
              <a:rPr lang="en-US" altLang="ja-JP" sz="1400" b="1" dirty="0">
                <a:solidFill>
                  <a:prstClr val="white"/>
                </a:solidFill>
                <a:ea typeface="ＭＳ Ｐゴシック"/>
                <a:cs typeface="Arial" panose="020B0604020202020204" pitchFamily="34" charset="0"/>
              </a:rPr>
              <a:t>Data Sample </a:t>
            </a:r>
            <a:r>
              <a:rPr lang="en-US" altLang="ja-JP" sz="1050" b="1" dirty="0">
                <a:solidFill>
                  <a:prstClr val="white"/>
                </a:solidFill>
                <a:ea typeface="ＭＳ Ｐゴシック"/>
                <a:cs typeface="Arial" panose="020B0604020202020204" pitchFamily="34" charset="0"/>
              </a:rPr>
              <a:t>– </a:t>
            </a:r>
            <a:r>
              <a:rPr lang="en-US" altLang="ja-JP" sz="1050" b="1" dirty="0" smtClean="0">
                <a:solidFill>
                  <a:prstClr val="white"/>
                </a:solidFill>
                <a:ea typeface="ＭＳ Ｐゴシック"/>
                <a:cs typeface="Arial" panose="020B0604020202020204" pitchFamily="34" charset="0"/>
              </a:rPr>
              <a:t>Values </a:t>
            </a:r>
            <a:r>
              <a:rPr lang="en-US" altLang="ja-JP" sz="1050" b="1" dirty="0">
                <a:solidFill>
                  <a:prstClr val="white"/>
                </a:solidFill>
                <a:ea typeface="ＭＳ Ｐゴシック"/>
                <a:cs typeface="Arial" panose="020B0604020202020204" pitchFamily="34" charset="0"/>
              </a:rPr>
              <a:t>can be </a:t>
            </a:r>
            <a:r>
              <a:rPr lang="en-US" altLang="ja-JP" sz="1050" b="1" dirty="0" smtClean="0">
                <a:solidFill>
                  <a:prstClr val="white"/>
                </a:solidFill>
                <a:ea typeface="ＭＳ Ｐゴシック"/>
                <a:cs typeface="Arial" panose="020B0604020202020204" pitchFamily="34" charset="0"/>
              </a:rPr>
              <a:t>fake.</a:t>
            </a:r>
            <a:endParaRPr lang="en-US" altLang="ja-JP" sz="1400" b="1" dirty="0">
              <a:solidFill>
                <a:prstClr val="white"/>
              </a:solidFill>
              <a:ea typeface="ＭＳ Ｐゴシック"/>
              <a:cs typeface="Arial" panose="020B0604020202020204" pitchFamily="34" charset="0"/>
            </a:endParaRPr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4797426" y="1688137"/>
            <a:ext cx="1624038" cy="2300630"/>
          </a:xfrm>
          <a:prstGeom prst="rect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ja-JP" sz="1400" b="1" dirty="0" smtClean="0">
                <a:solidFill>
                  <a:srgbClr val="00B050"/>
                </a:solidFill>
              </a:rPr>
              <a:t>“Any tips?”</a:t>
            </a:r>
          </a:p>
          <a:p>
            <a:r>
              <a:rPr lang="en-US" altLang="ja-JP" sz="1050" b="1" dirty="0" smtClean="0">
                <a:solidFill>
                  <a:srgbClr val="00B050"/>
                </a:solidFill>
              </a:rPr>
              <a:t>Tips for Data Analysis</a:t>
            </a:r>
            <a:endParaRPr lang="en-US" altLang="ja-JP" sz="1050" b="1" dirty="0">
              <a:solidFill>
                <a:srgbClr val="00B050"/>
              </a:solidFill>
            </a:endParaRPr>
          </a:p>
          <a:p>
            <a:endParaRPr lang="en-US" altLang="ja-JP" sz="1050" b="1" dirty="0" smtClean="0">
              <a:solidFill>
                <a:srgbClr val="00B050"/>
              </a:solidFill>
            </a:endParaRPr>
          </a:p>
          <a:p>
            <a:endParaRPr lang="en-US" altLang="ja-JP" sz="1050" b="1" dirty="0">
              <a:solidFill>
                <a:srgbClr val="00B050"/>
              </a:solidFill>
            </a:endParaRPr>
          </a:p>
          <a:p>
            <a:endParaRPr lang="en-US" altLang="ja-JP" sz="1050" b="1" dirty="0" smtClean="0">
              <a:solidFill>
                <a:srgbClr val="00B050"/>
              </a:solidFill>
            </a:endParaRPr>
          </a:p>
          <a:p>
            <a:endParaRPr lang="en-US" altLang="ja-JP" sz="1050" b="1" dirty="0">
              <a:solidFill>
                <a:srgbClr val="00B050"/>
              </a:solidFill>
            </a:endParaRPr>
          </a:p>
          <a:p>
            <a:endParaRPr lang="en-US" altLang="ja-JP" sz="1050" b="1" dirty="0" smtClean="0">
              <a:solidFill>
                <a:srgbClr val="00B050"/>
              </a:solidFill>
            </a:endParaRPr>
          </a:p>
          <a:p>
            <a:endParaRPr lang="en-US" altLang="ja-JP" sz="1050" b="1" dirty="0">
              <a:solidFill>
                <a:srgbClr val="00B050"/>
              </a:solidFill>
            </a:endParaRPr>
          </a:p>
          <a:p>
            <a:endParaRPr lang="en-US" altLang="ja-JP" sz="1050" b="1" dirty="0" smtClean="0">
              <a:solidFill>
                <a:srgbClr val="00B050"/>
              </a:solidFill>
            </a:endParaRPr>
          </a:p>
          <a:p>
            <a:endParaRPr lang="en-US" altLang="ja-JP" sz="1050" b="1" dirty="0">
              <a:solidFill>
                <a:srgbClr val="00B050"/>
              </a:solidFill>
            </a:endParaRPr>
          </a:p>
          <a:p>
            <a:endParaRPr lang="en-US" altLang="ja-JP" sz="1050" b="1" dirty="0" smtClean="0">
              <a:solidFill>
                <a:srgbClr val="00B050"/>
              </a:solidFill>
            </a:endParaRPr>
          </a:p>
          <a:p>
            <a:endParaRPr lang="en-US" altLang="ja-JP" sz="1400" b="1" dirty="0">
              <a:solidFill>
                <a:srgbClr val="00B050"/>
              </a:solidFill>
            </a:endParaRPr>
          </a:p>
          <a:p>
            <a:endParaRPr lang="en-US" altLang="ja-JP" sz="1050" b="1" dirty="0" smtClean="0">
              <a:solidFill>
                <a:srgbClr val="00B050"/>
              </a:solidFill>
            </a:endParaRPr>
          </a:p>
        </p:txBody>
      </p:sp>
      <p:sp>
        <p:nvSpPr>
          <p:cNvPr id="30" name="正方形/長方形 22"/>
          <p:cNvSpPr>
            <a:spLocks noChangeArrowheads="1"/>
          </p:cNvSpPr>
          <p:nvPr/>
        </p:nvSpPr>
        <p:spPr bwMode="auto">
          <a:xfrm>
            <a:off x="3313089" y="3937103"/>
            <a:ext cx="3284567" cy="314444"/>
          </a:xfrm>
          <a:prstGeom prst="rect">
            <a:avLst/>
          </a:prstGeom>
          <a:solidFill>
            <a:srgbClr val="00B050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20000"/>
              </a:spcBef>
              <a:buFont typeface="Arial" charset="0"/>
              <a:buNone/>
              <a:defRPr/>
            </a:pPr>
            <a:r>
              <a:rPr lang="en-US" altLang="ja-JP" sz="1400" b="1" dirty="0" smtClean="0">
                <a:solidFill>
                  <a:prstClr val="white"/>
                </a:solidFill>
                <a:ea typeface="ＭＳ Ｐゴシック"/>
                <a:cs typeface="Arial" panose="020B0604020202020204" pitchFamily="34" charset="0"/>
              </a:rPr>
              <a:t>Attributes</a:t>
            </a:r>
            <a:endParaRPr lang="en-US" altLang="ja-JP" sz="1400" b="1" dirty="0">
              <a:solidFill>
                <a:prstClr val="white"/>
              </a:solidFill>
              <a:ea typeface="ＭＳ Ｐゴシック"/>
              <a:cs typeface="Arial" panose="020B0604020202020204" pitchFamily="34" charset="0"/>
            </a:endParaRPr>
          </a:p>
        </p:txBody>
      </p:sp>
      <p:sp>
        <p:nvSpPr>
          <p:cNvPr id="2054" name="サブタイトル 2"/>
          <p:cNvSpPr txBox="1">
            <a:spLocks/>
          </p:cNvSpPr>
          <p:nvPr/>
        </p:nvSpPr>
        <p:spPr bwMode="auto">
          <a:xfrm>
            <a:off x="0" y="7815904"/>
            <a:ext cx="3428999" cy="1328095"/>
          </a:xfrm>
          <a:prstGeom prst="rect">
            <a:avLst/>
          </a:prstGeom>
          <a:noFill/>
          <a:ln w="9525">
            <a:solidFill>
              <a:srgbClr val="00B050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20000"/>
              </a:spcBef>
              <a:defRPr/>
            </a:pPr>
            <a:r>
              <a:rPr lang="en-US" altLang="ja-JP" sz="1600" b="1" dirty="0" smtClean="0">
                <a:solidFill>
                  <a:srgbClr val="00B050"/>
                </a:solidFill>
                <a:ea typeface="ＭＳ Ｐゴシック"/>
                <a:cs typeface="Arial" panose="020B0604020202020204" pitchFamily="34" charset="0"/>
              </a:rPr>
              <a:t>“How collected?”</a:t>
            </a:r>
            <a:r>
              <a:rPr lang="en-US" altLang="ja-JP" sz="1200" b="1" dirty="0" smtClean="0">
                <a:solidFill>
                  <a:srgbClr val="00B050"/>
                </a:solidFill>
                <a:ea typeface="ＭＳ Ｐゴシック"/>
                <a:cs typeface="Arial" panose="020B0604020202020204" pitchFamily="34" charset="0"/>
              </a:rPr>
              <a:t> Collection of Data</a:t>
            </a:r>
          </a:p>
          <a:p>
            <a:pPr algn="ctr">
              <a:spcBef>
                <a:spcPct val="20000"/>
              </a:spcBef>
              <a:defRPr/>
            </a:pPr>
            <a:endParaRPr lang="en-US" altLang="ja-JP" sz="1200" dirty="0" smtClean="0">
              <a:solidFill>
                <a:prstClr val="black"/>
              </a:solidFill>
              <a:latin typeface="Lucida Handwriting" panose="03010101010101010101" pitchFamily="66" charset="0"/>
              <a:ea typeface="ＭＳ Ｐゴシック"/>
              <a:cs typeface="Arial" panose="020B0604020202020204" pitchFamily="34" charset="0"/>
            </a:endParaRPr>
          </a:p>
          <a:p>
            <a:pPr>
              <a:spcBef>
                <a:spcPct val="20000"/>
              </a:spcBef>
              <a:defRPr/>
            </a:pPr>
            <a:r>
              <a:rPr lang="en-US" altLang="ja-JP" sz="1000" dirty="0" smtClean="0">
                <a:solidFill>
                  <a:prstClr val="black"/>
                </a:solidFill>
                <a:latin typeface="Lucida Handwriting" panose="03010101010101010101" pitchFamily="66" charset="0"/>
                <a:ea typeface="ＭＳ Ｐゴシック"/>
                <a:cs typeface="Arial" panose="020B0604020202020204" pitchFamily="34" charset="0"/>
              </a:rPr>
              <a:t>Observed by seismometers in each area.</a:t>
            </a:r>
          </a:p>
          <a:p>
            <a:pPr>
              <a:spcBef>
                <a:spcPct val="20000"/>
              </a:spcBef>
              <a:defRPr/>
            </a:pPr>
            <a:r>
              <a:rPr lang="en-US" altLang="ja-JP" sz="1000" dirty="0" smtClean="0">
                <a:solidFill>
                  <a:prstClr val="black"/>
                </a:solidFill>
                <a:latin typeface="Lucida Handwriting" panose="03010101010101010101" pitchFamily="66" charset="0"/>
                <a:ea typeface="ＭＳ Ｐゴシック"/>
                <a:cs typeface="Arial" panose="020B0604020202020204" pitchFamily="34" charset="0"/>
              </a:rPr>
              <a:t>Downloadable at the Meteorological Agency’s website.</a:t>
            </a:r>
            <a:endParaRPr lang="en-US" altLang="ja-JP" sz="1000" dirty="0" smtClean="0">
              <a:solidFill>
                <a:srgbClr val="00B0F0"/>
              </a:solidFill>
              <a:ea typeface="ＭＳ Ｐゴシック"/>
              <a:cs typeface="Arial" panose="020B0604020202020204" pitchFamily="34" charset="0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 rot="21113754">
            <a:off x="1868579" y="5350247"/>
            <a:ext cx="511006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8000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Verdana" panose="020B0604030504040204" pitchFamily="34" charset="0"/>
                <a:cs typeface="Verdana" panose="020B0604030504040204" pitchFamily="34" charset="0"/>
              </a:rPr>
              <a:t>Example</a:t>
            </a:r>
            <a:endParaRPr kumimoji="1" lang="ja-JP" altLang="en-US" dirty="0">
              <a:solidFill>
                <a:schemeClr val="accent5">
                  <a:lumMod val="60000"/>
                  <a:lumOff val="40000"/>
                </a:schemeClr>
              </a:solidFill>
              <a:latin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3153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4_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2148</TotalTime>
  <Words>434</Words>
  <Application>Microsoft Office PowerPoint</Application>
  <PresentationFormat>画面に合わせる (4:3)</PresentationFormat>
  <Paragraphs>155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9" baseType="lpstr">
      <vt:lpstr>ＭＳ Ｐゴシック</vt:lpstr>
      <vt:lpstr>Arial</vt:lpstr>
      <vt:lpstr>Calibri</vt:lpstr>
      <vt:lpstr>Corbel</vt:lpstr>
      <vt:lpstr>Lucida Handwriting</vt:lpstr>
      <vt:lpstr>Verdana</vt:lpstr>
      <vt:lpstr>4_Office 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素材名</dc:title>
  <dc:creator>Yukio Ohsawa</dc:creator>
  <cp:lastModifiedBy>Chang Liu</cp:lastModifiedBy>
  <cp:revision>145</cp:revision>
  <cp:lastPrinted>2013-06-27T02:56:37Z</cp:lastPrinted>
  <dcterms:created xsi:type="dcterms:W3CDTF">2011-10-26T03:50:51Z</dcterms:created>
  <dcterms:modified xsi:type="dcterms:W3CDTF">2013-06-27T02:56:39Z</dcterms:modified>
</cp:coreProperties>
</file>